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60" r:id="rId3"/>
  </p:sldMasterIdLst>
  <p:notesMasterIdLst>
    <p:notesMasterId r:id="rId22"/>
  </p:notesMasterIdLst>
  <p:sldIdLst>
    <p:sldId id="256" r:id="rId4"/>
    <p:sldId id="260" r:id="rId5"/>
    <p:sldId id="261" r:id="rId6"/>
    <p:sldId id="262" r:id="rId7"/>
    <p:sldId id="264" r:id="rId8"/>
    <p:sldId id="258" r:id="rId9"/>
    <p:sldId id="259" r:id="rId10"/>
    <p:sldId id="263" r:id="rId11"/>
    <p:sldId id="267" r:id="rId12"/>
    <p:sldId id="266" r:id="rId13"/>
    <p:sldId id="268" r:id="rId14"/>
    <p:sldId id="269" r:id="rId15"/>
    <p:sldId id="271" r:id="rId16"/>
    <p:sldId id="270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4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312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BAC310-5054-4308-9F2B-6357ED4942F2}" type="datetimeFigureOut">
              <a:rPr lang="de-DE" smtClean="0"/>
              <a:t>05.08.2023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483FE9-1083-4EE8-92ED-8DA6CE7AF4B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7664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F60D0C-83ED-4067-811B-7001897CC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813C60F-42A4-46E9-B363-9132F5C20A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296A67-FC54-498A-8159-CE290809B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0AF9239-24A5-48BA-9082-2DCB6D90C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CC-Keiltagung 2022 am 20.08.2022 in Coburg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705845-2828-453D-8484-5EED45424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9225-84FF-466F-9041-82C54FE7FD4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2506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8D52F3-DA16-4C57-9F14-09FBCCAE6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4B48DA5-525F-4B81-B8C6-3CFCA52F29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172CE1F-13C4-43AF-B7FC-96A824028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4533861-9DF9-4593-B76D-6E09A86EB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CC-Keiltagung 2022 am 20.08.2022 in Coburg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16F8E65-AE42-45F1-B493-B5B951CC2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9225-84FF-466F-9041-82C54FE7FD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5211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97BB735-575F-4A49-A863-2C49A78E66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63132C5-A486-4BCA-8EE2-539A99EA3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96B311A-CF21-49A9-8482-E2A46A6C1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2974033-601B-4814-A564-C24E80F6E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CC-Keiltagung 2022 am 20.08.2022 in Coburg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7780FC2-1C76-40B2-9538-CF98D744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9225-84FF-466F-9041-82C54FE7FD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0170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61D364-C268-440D-B3FF-88E193719F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9909BD5-3D07-4BA1-8075-B3932A7A1A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FCBEB68-C9B4-43F6-BD82-AEC5E1D39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BF5A85-DFF0-43F4-A646-DB74EFD1C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CC-Keiltagung 2022 am 20.08.2022 in Coburg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C1EB0C-8544-4631-9A1D-D50E3CCCB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CC91-DF16-4A5C-88E5-74D98454C7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089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9F6FD6-DF6C-4916-A610-07BC5480F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A9B697-0CDC-4653-A8B2-D8DC05D849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1767B3F-74FB-4B2C-A0D7-E13DCE427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8CC3938-C91B-49AD-B8A3-46AF8DB9F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CC-Keiltagung 2022 am 20.08.2022 in Coburg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FE44936-80BF-4D05-9B94-4293AED9E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CC91-DF16-4A5C-88E5-74D98454C7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4758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767977-BA33-436F-B4B2-A21BC514F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255E9DD-A485-4CA6-A4B9-34B0B7BD3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02332AD-0D04-48A3-8A8B-86E377A75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F764B0B-DF79-40E5-BB5D-F0A2355AD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CC-Keiltagung 2022 am 20.08.2022 in Coburg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22F0B3F-6855-42CB-8327-E10C0DBEF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CC91-DF16-4A5C-88E5-74D98454C7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044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3CA1D2-F1B2-4D7B-BC19-67219456E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19FD983-63E7-49AC-A78A-0E33992BA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22D86B8-EBE5-47F4-AD0E-7BC53C66B1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48B1F37-4B82-45A0-BC2A-0B683957E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9FB6E33-0DE0-49A3-94ED-758331124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CC-Keiltagung 2022 am 20.08.2022 in Coburg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F59852-86AD-408C-9638-3F0C657ED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CC91-DF16-4A5C-88E5-74D98454C7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9081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21A8C3-43D2-4455-89D4-EACEFD852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BE8D6A5-C0C0-4DB1-BDD1-C6BE8E9DF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0ED3B8A-F3AA-4853-8E7E-C984EDEE4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3807581-846E-4A35-A8C3-2FC75C2CB7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0A2933-3F05-4D66-AC7A-666CCFA89C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2088818-5D6B-4197-9721-46A28470C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ED844FF-3CBB-495C-9749-1314C000F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CC-Keiltagung 2022 am 20.08.2022 in Coburg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E56108B-4B54-4FC8-AF4F-580A60554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CC91-DF16-4A5C-88E5-74D98454C7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3874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443904-3CCF-4CED-9700-77102C54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4B05CE4-4DDF-4B56-B3F6-41B059CF6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A967CF8-68A0-4E30-B05F-91D071706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CC-Keiltagung 2022 am 20.08.2022 in Coburg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751D809-A3CD-48C6-8915-197F22E16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CC91-DF16-4A5C-88E5-74D98454C7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5714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6F3C7DD-F239-4B27-AC1E-95B641FB8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1E15DF9-E0EB-4F66-BFE0-B72EF7FFD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CC-Keiltagung 2022 am 20.08.2022 in Coburg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34EDD0F-4395-4F78-B62F-724D616CF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CC91-DF16-4A5C-88E5-74D98454C7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39002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EEEE57-C596-45DA-9F41-AF918649C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88CEC10-82D5-43ED-9E1B-9D1BB881E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79F66DB-C22A-451D-AD4E-59D2E0C950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D3C23BA-5556-48CD-B195-66B5BBA57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A722777-7036-4502-BEDD-9DF9B991D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CC-Keiltagung 2022 am 20.08.2022 in Coburg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7935DF1-2BBD-4F7F-A74F-3E5EAD7A3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CC91-DF16-4A5C-88E5-74D98454C7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2494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B9722D-1C0B-4F31-95F5-D4AB3C907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A81B8BF-5798-4CD7-A056-008615682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3347401-A6EB-4C86-A27B-55BDD45EE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A76ACA5-4031-48E0-B48B-692E5F8C6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CC-Keiltagung 2022 am 20.08.2022 in Coburg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F00982-770F-497F-81AA-97B886B16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9225-84FF-466F-9041-82C54FE7FD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5676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1CC6E3-6F43-4042-9B9A-4AD2EB3F7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8416FE6-A9E3-418D-8064-790DBA2E8A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F37FB79-41EC-46FC-8B2E-462CCE8651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63DA24B-93D6-41F1-84E7-E1F86CC47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821FEF0-5E09-4082-83B3-C818D55DF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CC-Keiltagung 2022 am 20.08.2022 in Coburg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FA7A6F4-6E82-44E1-8EA4-59D3E4688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CC91-DF16-4A5C-88E5-74D98454C7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58280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420813-FE7E-458D-8A38-0BE44A1A4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C8175CD-3825-4019-9B95-8807F4F60A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A0D6CD-9789-4BB5-8E66-DBFB3BC09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EFBF2B-EE99-4F55-9805-5F7A47222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CC-Keiltagung 2022 am 20.08.2022 in Coburg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F0E3F49-DA18-4BA2-8CA6-EA9EE690D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CC91-DF16-4A5C-88E5-74D98454C7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91026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DF85D7B-4F1F-4007-8CAE-1718C3A496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0A4AEA1-5935-4CA3-9322-87E4792007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D8996D8-AB31-480C-95E5-9C15AC191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DE0841B-02CC-47E0-A802-AF5A0DD4F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CC-Keiltagung 2022 am 20.08.2022 in Coburg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4D8CE64-7E27-4D44-A3A8-84E5BA2ED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CC91-DF16-4A5C-88E5-74D98454C7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5540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84553E-C328-4F77-A404-614AC2F654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960CD6-5A3B-4D7E-BF48-BBA094A5FD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37405B-2D40-465B-9299-C2B5F9C4D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A0F10D-5A13-49DB-8283-A22A4DD48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CC-Keiltagung 2022 am 20.08.2022 in Coburg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982303E-296C-48D7-BBDF-8FA1519B7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8BADD-4CD4-49E7-B74A-28E1E1C0FE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71880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0522FA-3EE5-42CB-9662-754A3E8B1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548A0E-A1C8-4431-99EE-9DE51BAEE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B2AFE24-16F4-4B47-81F8-0607EF151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EC58DE6-3EDC-4738-93D8-787ADA94B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CC-Keiltagung 2022 am 20.08.2022 in Coburg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DB60F4-AB0C-447D-BD3D-38E8B2D29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8BADD-4CD4-49E7-B74A-28E1E1C0FE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89792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6F50E4-6D1E-4696-B9D1-D50A46819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AB7ADA5-C306-4D80-925C-E843A573B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B24D0D-9DBC-4A9B-9E6A-886F01F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E853CD-A95B-455C-A76F-B86C6F7D4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CC-Keiltagung 2022 am 20.08.2022 in Coburg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1D0926A-1CF3-43E1-A98A-F0AA35F3C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8BADD-4CD4-49E7-B74A-28E1E1C0FE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22547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3779C7-473C-4CC5-B28B-861A3F17B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C1319AB-4A5C-4752-9115-35FCD2ED38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8133A1E-676A-4342-9424-D291F98FE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04FD0AB-37B3-4BF4-8B09-9A28D6269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0DF9E93-D7E0-447E-8216-2EB859A8D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CC-Keiltagung 2022 am 20.08.2022 in Coburg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11B5228-1F45-46B5-A8B6-D2E329AB3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8BADD-4CD4-49E7-B74A-28E1E1C0FE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8824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421FB0-6FFA-4153-AF9D-BB9D74C32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D6B09F6-A24F-49C2-BC1C-988D11D9E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484EA36-4E67-4C19-B0F3-FBD08049E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AB4F7B-53CB-42E3-AD9B-84B883B486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5793B82-BF6D-402D-82FE-E4F7DBD21C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CB149F8-CF63-4043-950D-EFD98A23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47501E8-65C9-4C04-AAF7-F2B3D452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CC-Keiltagung 2022 am 20.08.2022 in Coburg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86B8987-9C53-4824-8BA5-A82BBEB76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8BADD-4CD4-49E7-B74A-28E1E1C0FE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70892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1AD78D-D530-4F9F-BB2F-0EE73BD29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AFED9E-DAC5-40D8-98BD-3CD0CA0D0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F4EC143-C581-46B7-BE55-9D67B2D47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CC-Keiltagung 2022 am 20.08.2022 in Coburg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FD2F20-777A-4CBD-B5A7-587585B34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8BADD-4CD4-49E7-B74A-28E1E1C0FE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22874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C7CC614-F414-4915-938E-08CE5939A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ED1768D-9023-4FE8-8CC7-383F38BA4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CC-Keiltagung 2022 am 20.08.2022 in Coburg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50A18F9-3DA3-46D5-B75D-B5569A80C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8BADD-4CD4-49E7-B74A-28E1E1C0FE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9135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CA8BDE-8304-48DA-BFE8-DB51E106C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EC53DA2-BC00-4FDA-81C2-385E07FE6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7D91E1-CFA5-405D-B142-35C4CC3AE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2CE47F8-C3BD-4A72-915F-A423191B6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CC-Keiltagung 2022 am 20.08.2022 in Coburg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179A40-C185-4ED6-BD40-FB8871AEA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9225-84FF-466F-9041-82C54FE7FD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52139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472838-007A-4F80-AC77-F76A1B341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15688E-9032-430F-91D3-493E35EE6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2B081CE-3D35-41E2-9CD7-96A16B253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6A819B8-8C4C-4150-8AFE-FB9964514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60FBD9A-60B9-4255-AA6C-ED8E92D81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CC-Keiltagung 2022 am 20.08.2022 in Coburg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2880928-C2DD-49C4-908B-68CE8487B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8BADD-4CD4-49E7-B74A-28E1E1C0FE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14098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A5AF0A-E0EE-4516-BA46-C2B96692F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8C0CC8C-62AB-4378-AEA0-9286877022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4EDAD97-9850-4CB3-9F66-4C0D9935B0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5633DDD-448E-42CE-BCE6-D877D9D4C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074FA04-50BD-4033-8EEC-526DD9FD0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CC-Keiltagung 2022 am 20.08.2022 in Coburg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22A0656-DF9D-4876-A910-940D573F1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8BADD-4CD4-49E7-B74A-28E1E1C0FE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42409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CAAD61-0836-4F80-BD65-D1DCE29C7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C353DC1-BBEA-402F-B13B-71E0FE88B7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D88E782-E4A5-4BC6-8F21-EC945E941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7E9CE2-4420-4A24-B632-D2246980E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CC-Keiltagung 2022 am 20.08.2022 in Coburg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E5311D5-B0A5-460F-AE5D-3942C7213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8BADD-4CD4-49E7-B74A-28E1E1C0FE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84716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1A78CA5-FD20-4697-907B-76BEDC095E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B8C07DC-F1E3-4362-90C5-FE9CD3597B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A276394-BEF5-4B38-B20B-A30E509E2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54B9C41-4983-4C08-9131-A0A940EEC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CC-Keiltagung 2022 am 20.08.2022 in Coburg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B5EB8B-CD43-4CDC-9BBA-A08EB7AE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8BADD-4CD4-49E7-B74A-28E1E1C0FE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7071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D3FD15-C4C6-4281-A267-5FB67A507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C1B6F7-263C-4B02-B84F-8D0151A283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16727DC-0AA9-456A-A6ED-E1FA169911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89C7417-317B-449E-A5C3-7DC0BD2CA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FB74E14-239A-4BF3-8584-D9224B676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CC-Keiltagung 2022 am 20.08.2022 in Coburg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628890B-C845-4DAA-991C-0933ED7B8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9225-84FF-466F-9041-82C54FE7FD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9805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D92A42-AEF6-4360-8577-48BE63A61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ABE8082-7D24-4B42-8BD5-6B3EA6D00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198E924-743A-4611-85E5-09F20134DE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C36B7C-3809-4BA1-B0B4-9529BA2150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23F684A-8682-4F5A-94D5-CBBD8D814A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F226414-F758-437A-A054-21D32DFB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73BA89E-CDC6-43E1-B56A-AABE9A915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CC-Keiltagung 2022 am 20.08.2022 in Coburg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3C66008-6044-4E9A-A8FE-B4296BE34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9225-84FF-466F-9041-82C54FE7FD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731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6407FA-344C-49DC-9EDB-F7EAB6DF1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7E3CCC1-66FE-4AAA-8055-2CE081581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954B4AE-405B-4EE2-AE0A-1F64BDF11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CC-Keiltagung 2022 am 20.08.2022 in Coburg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1F56158-9841-4924-92CB-FB78C05EB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9225-84FF-466F-9041-82C54FE7FD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9063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23">
            <a:extLst>
              <a:ext uri="{FF2B5EF4-FFF2-40B4-BE49-F238E27FC236}">
                <a16:creationId xmlns:a16="http://schemas.microsoft.com/office/drawing/2014/main" id="{D2C95AD6-9650-4DBE-903B-010262D4C8D3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482" y="0"/>
            <a:ext cx="756920" cy="1171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9762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B45BB2-BCCD-458B-AC34-87DAD5038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B97B38-CBAF-48C8-8DCC-52D46DF65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4399541-F9FF-43EE-8580-E700D021B2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46EE04A-FF73-49FF-90D1-E7B244611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5406894-CB60-4CF4-84B3-010D99037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CC-Keiltagung 2022 am 20.08.2022 in Coburg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5E67F3A-76C9-4E08-A61C-F78A9345E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9225-84FF-466F-9041-82C54FE7FD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7216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5EEF54-0BDA-40B3-9F49-AE6321ADB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1B69B31-4081-4A29-932B-95FF5B9CA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26BD795-58E0-40E2-BDBC-E2E591BF1D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ADB5058-3071-4B09-AD8D-8A9EE3B1C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F4F9AF9-48A8-456E-BD6C-8CDACCF37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CC-Keiltagung 2022 am 20.08.2022 in Coburg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DADC759-8454-47A4-B7C5-236F35F56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9225-84FF-466F-9041-82C54FE7FD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265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62EB278-3150-4955-80B3-428517FE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89B3D0E-436C-49B2-AD6B-19485D9F7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829FF23-E06B-4B2F-97D8-583A675970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BD6C0BD-4FE0-4858-9F7D-66FE795CD4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CC-Keiltagung 2022 am 20.08.2022 in Coburg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7AFA99A-C06C-4FC1-99EB-226AD02F58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B9225-84FF-466F-9041-82C54FE7FD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7045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15C18B5-5738-4EEB-8FB9-87167DDF6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98C1BC2-B128-4C04-9D47-6CF296140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3B5AD3-08EC-4635-BE4E-A2D79BCF68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A8EA1A-3F2A-4B09-9282-2ED334D47E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CC-Keiltagung 2022 am 20.08.2022 in Coburg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9F15AF-3B5B-437F-BBCE-830464C3A2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4CC91-DF16-4A5C-88E5-74D98454C7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4694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813E8CC-0A75-48CE-854B-17BD9270C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2A03F56-78FA-4D68-8694-A5ACCE85D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CA08C2-3D2D-42C3-90F1-3038A48D38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671273A-9553-4C67-B9A4-882DE7D74B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CC-Keiltagung 2022 am 20.08.2022 in Coburg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962B8CF-7E94-4958-95D1-D5AC3ED10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8BADD-4CD4-49E7-B74A-28E1E1C0FE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6584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286D3E3-3328-477B-A29B-5A694603FDB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39486" y="6356349"/>
            <a:ext cx="4114800" cy="365125"/>
          </a:xfrm>
        </p:spPr>
        <p:txBody>
          <a:bodyPr/>
          <a:lstStyle/>
          <a:p>
            <a:r>
              <a:rPr lang="de-DE" dirty="0"/>
              <a:t>CC-Keiltagung 2023 am 19.08.2023 in Coburg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C06B38D-1C1E-42D2-AC2A-918BF3D89B2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8AB9225-84FF-466F-9041-82C54FE7FD4A}" type="slidenum">
              <a:rPr lang="de-DE" smtClean="0"/>
              <a:t>1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43EC6BE-5CEA-486D-9DA4-3392BDE232CD}"/>
              </a:ext>
            </a:extLst>
          </p:cNvPr>
          <p:cNvSpPr txBox="1"/>
          <p:nvPr/>
        </p:nvSpPr>
        <p:spPr>
          <a:xfrm>
            <a:off x="631371" y="418255"/>
            <a:ext cx="3537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Rahmenprogramm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864F1B7-953E-4EBC-94E8-A93D166838EA}"/>
              </a:ext>
            </a:extLst>
          </p:cNvPr>
          <p:cNvSpPr txBox="1"/>
          <p:nvPr/>
        </p:nvSpPr>
        <p:spPr>
          <a:xfrm>
            <a:off x="631370" y="1534885"/>
            <a:ext cx="57694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44958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14.00 – 14.15 Eröffnung, Begrüßung und Vorstellungsrunde</a:t>
            </a: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14.15 – 14.45 Grundlagen der Zimmerkeile</a:t>
            </a: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14.45 – 15.00 Pause</a:t>
            </a: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15.00 – 15.30 Keile über andere Quellen als Zimmer</a:t>
            </a: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15.30 – 16.00 Gesprächsführung mit Keilgästen</a:t>
            </a: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16.00 – 16.15 Servicegedanke bei der Keile</a:t>
            </a: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16.15 – 16.45 Pause</a:t>
            </a: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16.45 – 17.15 Projekte des Nachwuchsamts</a:t>
            </a: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17.15 – 17.30 Vorstellung des Ratgebers für die Aktivitates</a:t>
            </a: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17.30 – 18.00 Messung von Keilerfolgen</a:t>
            </a: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18.00 – 18.15 Organisation im eigenen Bund</a:t>
            </a: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18.15 – 18.30 Pause</a:t>
            </a: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18.30 – 19.00 Offene Diskussionsrunde</a:t>
            </a: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l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1928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C06B38D-1C1E-42D2-AC2A-918BF3D89B2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8AB9225-84FF-466F-9041-82C54FE7FD4A}" type="slidenum">
              <a:rPr lang="de-DE" smtClean="0"/>
              <a:t>10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43EC6BE-5CEA-486D-9DA4-3392BDE232CD}"/>
              </a:ext>
            </a:extLst>
          </p:cNvPr>
          <p:cNvSpPr txBox="1"/>
          <p:nvPr/>
        </p:nvSpPr>
        <p:spPr>
          <a:xfrm>
            <a:off x="631370" y="418255"/>
            <a:ext cx="5332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Gesprächsführung mit Keilgästen</a:t>
            </a:r>
          </a:p>
        </p:txBody>
      </p:sp>
      <p:sp>
        <p:nvSpPr>
          <p:cNvPr id="11" name="Flussdiagramm: Prozess 10">
            <a:extLst>
              <a:ext uri="{FF2B5EF4-FFF2-40B4-BE49-F238E27FC236}">
                <a16:creationId xmlns:a16="http://schemas.microsoft.com/office/drawing/2014/main" id="{37D5F3F9-5C36-4549-B59D-682F5C0548FD}"/>
              </a:ext>
            </a:extLst>
          </p:cNvPr>
          <p:cNvSpPr/>
          <p:nvPr/>
        </p:nvSpPr>
        <p:spPr>
          <a:xfrm>
            <a:off x="631369" y="1767949"/>
            <a:ext cx="2515437" cy="880880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Story muss sitzen</a:t>
            </a:r>
          </a:p>
        </p:txBody>
      </p:sp>
      <p:sp>
        <p:nvSpPr>
          <p:cNvPr id="12" name="Flussdiagramm: Prozess 11">
            <a:extLst>
              <a:ext uri="{FF2B5EF4-FFF2-40B4-BE49-F238E27FC236}">
                <a16:creationId xmlns:a16="http://schemas.microsoft.com/office/drawing/2014/main" id="{9EAE7DB0-40BC-471D-8619-AEABD2272EDA}"/>
              </a:ext>
            </a:extLst>
          </p:cNvPr>
          <p:cNvSpPr/>
          <p:nvPr/>
        </p:nvSpPr>
        <p:spPr>
          <a:xfrm>
            <a:off x="631369" y="3178655"/>
            <a:ext cx="2515437" cy="880880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Wer redet?</a:t>
            </a:r>
          </a:p>
        </p:txBody>
      </p:sp>
      <p:sp>
        <p:nvSpPr>
          <p:cNvPr id="13" name="Flussdiagramm: Prozess 12">
            <a:extLst>
              <a:ext uri="{FF2B5EF4-FFF2-40B4-BE49-F238E27FC236}">
                <a16:creationId xmlns:a16="http://schemas.microsoft.com/office/drawing/2014/main" id="{0F7BBC78-E879-45FD-9DED-39F8C702F65A}"/>
              </a:ext>
            </a:extLst>
          </p:cNvPr>
          <p:cNvSpPr/>
          <p:nvPr/>
        </p:nvSpPr>
        <p:spPr>
          <a:xfrm>
            <a:off x="631369" y="4589361"/>
            <a:ext cx="2515437" cy="880880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Wer redet </a:t>
            </a:r>
            <a:r>
              <a:rPr lang="de-DE" b="1" u="sng" dirty="0"/>
              <a:t>nicht</a:t>
            </a:r>
            <a:r>
              <a:rPr lang="de-DE" dirty="0"/>
              <a:t>?</a:t>
            </a:r>
          </a:p>
        </p:txBody>
      </p:sp>
      <p:sp>
        <p:nvSpPr>
          <p:cNvPr id="14" name="Flussdiagramm: Prozess 13">
            <a:extLst>
              <a:ext uri="{FF2B5EF4-FFF2-40B4-BE49-F238E27FC236}">
                <a16:creationId xmlns:a16="http://schemas.microsoft.com/office/drawing/2014/main" id="{5AE2ADCC-29D3-430F-804D-55F543B7A341}"/>
              </a:ext>
            </a:extLst>
          </p:cNvPr>
          <p:cNvSpPr/>
          <p:nvPr/>
        </p:nvSpPr>
        <p:spPr>
          <a:xfrm>
            <a:off x="4408713" y="3110814"/>
            <a:ext cx="2515437" cy="880880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Themen vermeiden</a:t>
            </a:r>
          </a:p>
        </p:txBody>
      </p:sp>
      <p:sp>
        <p:nvSpPr>
          <p:cNvPr id="15" name="Flussdiagramm: Prozess 14">
            <a:extLst>
              <a:ext uri="{FF2B5EF4-FFF2-40B4-BE49-F238E27FC236}">
                <a16:creationId xmlns:a16="http://schemas.microsoft.com/office/drawing/2014/main" id="{46D74BA2-F038-4BF0-9588-DD933B215564}"/>
              </a:ext>
            </a:extLst>
          </p:cNvPr>
          <p:cNvSpPr/>
          <p:nvPr/>
        </p:nvSpPr>
        <p:spPr>
          <a:xfrm>
            <a:off x="4408713" y="4589361"/>
            <a:ext cx="2515437" cy="880880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Antwort auf kritische Fragen parat haben</a:t>
            </a:r>
          </a:p>
        </p:txBody>
      </p:sp>
      <p:sp>
        <p:nvSpPr>
          <p:cNvPr id="10" name="Flussdiagramm: Prozess 9">
            <a:extLst>
              <a:ext uri="{FF2B5EF4-FFF2-40B4-BE49-F238E27FC236}">
                <a16:creationId xmlns:a16="http://schemas.microsoft.com/office/drawing/2014/main" id="{58DA1C63-2ACF-4750-9241-6D8648561A27}"/>
              </a:ext>
            </a:extLst>
          </p:cNvPr>
          <p:cNvSpPr/>
          <p:nvPr/>
        </p:nvSpPr>
        <p:spPr>
          <a:xfrm>
            <a:off x="4408713" y="1767948"/>
            <a:ext cx="2515437" cy="880880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Kleidung und Zustand</a:t>
            </a:r>
          </a:p>
        </p:txBody>
      </p:sp>
      <p:sp>
        <p:nvSpPr>
          <p:cNvPr id="16" name="Flussdiagramm: Prozess 15">
            <a:extLst>
              <a:ext uri="{FF2B5EF4-FFF2-40B4-BE49-F238E27FC236}">
                <a16:creationId xmlns:a16="http://schemas.microsoft.com/office/drawing/2014/main" id="{23D083D7-FE09-418E-9B6E-E622B783558C}"/>
              </a:ext>
            </a:extLst>
          </p:cNvPr>
          <p:cNvSpPr/>
          <p:nvPr/>
        </p:nvSpPr>
        <p:spPr>
          <a:xfrm>
            <a:off x="8186057" y="1767948"/>
            <a:ext cx="2515437" cy="880880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Erwartungshaltung formulieren</a:t>
            </a:r>
          </a:p>
        </p:txBody>
      </p:sp>
      <p:sp>
        <p:nvSpPr>
          <p:cNvPr id="17" name="Flussdiagramm: Prozess 16">
            <a:extLst>
              <a:ext uri="{FF2B5EF4-FFF2-40B4-BE49-F238E27FC236}">
                <a16:creationId xmlns:a16="http://schemas.microsoft.com/office/drawing/2014/main" id="{F57E0D47-EE3C-49DF-B791-A1C79C7C978D}"/>
              </a:ext>
            </a:extLst>
          </p:cNvPr>
          <p:cNvSpPr/>
          <p:nvPr/>
        </p:nvSpPr>
        <p:spPr>
          <a:xfrm>
            <a:off x="8186057" y="3178655"/>
            <a:ext cx="2515437" cy="880880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Anzahl der teilnehmenden Bundesbrüder klären</a:t>
            </a:r>
          </a:p>
        </p:txBody>
      </p:sp>
      <p:sp>
        <p:nvSpPr>
          <p:cNvPr id="18" name="Flussdiagramm: Prozess 17">
            <a:extLst>
              <a:ext uri="{FF2B5EF4-FFF2-40B4-BE49-F238E27FC236}">
                <a16:creationId xmlns:a16="http://schemas.microsoft.com/office/drawing/2014/main" id="{63B0330A-B0C6-4C96-8203-901241D69F43}"/>
              </a:ext>
            </a:extLst>
          </p:cNvPr>
          <p:cNvSpPr/>
          <p:nvPr/>
        </p:nvSpPr>
        <p:spPr>
          <a:xfrm>
            <a:off x="8186056" y="4589361"/>
            <a:ext cx="2515437" cy="88088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Exklusivitätsgedanke </a:t>
            </a:r>
          </a:p>
          <a:p>
            <a:pPr algn="ctr"/>
            <a:r>
              <a:rPr lang="de-DE" sz="1600" dirty="0"/>
              <a:t>Wir suchen uns die Leute aus, die wir haben wollen!</a:t>
            </a:r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B675B72E-0CB1-84EF-1154-6859015B125C}"/>
              </a:ext>
            </a:extLst>
          </p:cNvPr>
          <p:cNvSpPr txBox="1">
            <a:spLocks/>
          </p:cNvSpPr>
          <p:nvPr/>
        </p:nvSpPr>
        <p:spPr>
          <a:xfrm>
            <a:off x="239486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CC-Keiltagung 2023 am 19.08.2023 in Coburg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274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C06B38D-1C1E-42D2-AC2A-918BF3D89B2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8AB9225-84FF-466F-9041-82C54FE7FD4A}" type="slidenum">
              <a:rPr lang="de-DE" smtClean="0"/>
              <a:t>11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43EC6BE-5CEA-486D-9DA4-3392BDE232CD}"/>
              </a:ext>
            </a:extLst>
          </p:cNvPr>
          <p:cNvSpPr txBox="1"/>
          <p:nvPr/>
        </p:nvSpPr>
        <p:spPr>
          <a:xfrm>
            <a:off x="631370" y="418255"/>
            <a:ext cx="5332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Servicegedanke bei der Keilung</a:t>
            </a:r>
          </a:p>
        </p:txBody>
      </p:sp>
      <p:sp>
        <p:nvSpPr>
          <p:cNvPr id="11" name="Flussdiagramm: Prozess 10">
            <a:extLst>
              <a:ext uri="{FF2B5EF4-FFF2-40B4-BE49-F238E27FC236}">
                <a16:creationId xmlns:a16="http://schemas.microsoft.com/office/drawing/2014/main" id="{37D5F3F9-5C36-4549-B59D-682F5C0548FD}"/>
              </a:ext>
            </a:extLst>
          </p:cNvPr>
          <p:cNvSpPr/>
          <p:nvPr/>
        </p:nvSpPr>
        <p:spPr>
          <a:xfrm>
            <a:off x="631369" y="2988560"/>
            <a:ext cx="2515437" cy="880880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Einschränkung beim Alkohol der Bundesbrüder</a:t>
            </a:r>
          </a:p>
        </p:txBody>
      </p:sp>
      <p:sp>
        <p:nvSpPr>
          <p:cNvPr id="12" name="Flussdiagramm: Prozess 11">
            <a:extLst>
              <a:ext uri="{FF2B5EF4-FFF2-40B4-BE49-F238E27FC236}">
                <a16:creationId xmlns:a16="http://schemas.microsoft.com/office/drawing/2014/main" id="{9EAE7DB0-40BC-471D-8619-AEABD2272EDA}"/>
              </a:ext>
            </a:extLst>
          </p:cNvPr>
          <p:cNvSpPr/>
          <p:nvPr/>
        </p:nvSpPr>
        <p:spPr>
          <a:xfrm>
            <a:off x="7466763" y="2988560"/>
            <a:ext cx="2515437" cy="880880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Einschränkung beim Alkohol des Keilgastes</a:t>
            </a:r>
          </a:p>
        </p:txBody>
      </p:sp>
      <p:sp>
        <p:nvSpPr>
          <p:cNvPr id="13" name="Flussdiagramm: Prozess 12">
            <a:extLst>
              <a:ext uri="{FF2B5EF4-FFF2-40B4-BE49-F238E27FC236}">
                <a16:creationId xmlns:a16="http://schemas.microsoft.com/office/drawing/2014/main" id="{0F7BBC78-E879-45FD-9DED-39F8C702F65A}"/>
              </a:ext>
            </a:extLst>
          </p:cNvPr>
          <p:cNvSpPr/>
          <p:nvPr/>
        </p:nvSpPr>
        <p:spPr>
          <a:xfrm>
            <a:off x="2737756" y="1380471"/>
            <a:ext cx="2515437" cy="880880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Betreuung von einem vorher festgelegten Kreis</a:t>
            </a:r>
          </a:p>
        </p:txBody>
      </p:sp>
      <p:sp>
        <p:nvSpPr>
          <p:cNvPr id="18" name="Flussdiagramm: Prozess 17">
            <a:extLst>
              <a:ext uri="{FF2B5EF4-FFF2-40B4-BE49-F238E27FC236}">
                <a16:creationId xmlns:a16="http://schemas.microsoft.com/office/drawing/2014/main" id="{52D6E0F6-1B8D-4FD5-923C-EF78073BD08B}"/>
              </a:ext>
            </a:extLst>
          </p:cNvPr>
          <p:cNvSpPr/>
          <p:nvPr/>
        </p:nvSpPr>
        <p:spPr>
          <a:xfrm>
            <a:off x="4049065" y="5006689"/>
            <a:ext cx="2515437" cy="88088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Kommunikation des Vorgehens gegenüber allen Bundesbrüdern</a:t>
            </a:r>
          </a:p>
        </p:txBody>
      </p:sp>
      <p:sp>
        <p:nvSpPr>
          <p:cNvPr id="5" name="Pfeil: nach links und rechts 4">
            <a:extLst>
              <a:ext uri="{FF2B5EF4-FFF2-40B4-BE49-F238E27FC236}">
                <a16:creationId xmlns:a16="http://schemas.microsoft.com/office/drawing/2014/main" id="{38421F9F-8764-49E5-A552-8E2B7BD2DCDD}"/>
              </a:ext>
            </a:extLst>
          </p:cNvPr>
          <p:cNvSpPr/>
          <p:nvPr/>
        </p:nvSpPr>
        <p:spPr>
          <a:xfrm>
            <a:off x="3995475" y="3228945"/>
            <a:ext cx="2622619" cy="40011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Flussdiagramm: Prozess 18">
            <a:extLst>
              <a:ext uri="{FF2B5EF4-FFF2-40B4-BE49-F238E27FC236}">
                <a16:creationId xmlns:a16="http://schemas.microsoft.com/office/drawing/2014/main" id="{53245EC9-7C84-4769-A12B-AC1B923BB614}"/>
              </a:ext>
            </a:extLst>
          </p:cNvPr>
          <p:cNvSpPr/>
          <p:nvPr/>
        </p:nvSpPr>
        <p:spPr>
          <a:xfrm>
            <a:off x="5360375" y="1380471"/>
            <a:ext cx="2515437" cy="880880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Repräsentative Keilveranstaltung</a:t>
            </a:r>
          </a:p>
        </p:txBody>
      </p:sp>
      <p:sp>
        <p:nvSpPr>
          <p:cNvPr id="6" name="Fußzeilenplatzhalter 1">
            <a:extLst>
              <a:ext uri="{FF2B5EF4-FFF2-40B4-BE49-F238E27FC236}">
                <a16:creationId xmlns:a16="http://schemas.microsoft.com/office/drawing/2014/main" id="{43E53349-3F49-E098-2E44-D4603BDAA736}"/>
              </a:ext>
            </a:extLst>
          </p:cNvPr>
          <p:cNvSpPr txBox="1">
            <a:spLocks/>
          </p:cNvSpPr>
          <p:nvPr/>
        </p:nvSpPr>
        <p:spPr>
          <a:xfrm>
            <a:off x="239486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CC-Keiltagung 2023 am 19.08.2023 in Coburg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8667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C06B38D-1C1E-42D2-AC2A-918BF3D89B2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8AB9225-84FF-466F-9041-82C54FE7FD4A}" type="slidenum">
              <a:rPr lang="de-DE" smtClean="0"/>
              <a:t>12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43EC6BE-5CEA-486D-9DA4-3392BDE232CD}"/>
              </a:ext>
            </a:extLst>
          </p:cNvPr>
          <p:cNvSpPr txBox="1"/>
          <p:nvPr/>
        </p:nvSpPr>
        <p:spPr>
          <a:xfrm>
            <a:off x="631370" y="418255"/>
            <a:ext cx="5332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Projekte des Nachwuchsamts</a:t>
            </a:r>
          </a:p>
        </p:txBody>
      </p:sp>
      <p:sp>
        <p:nvSpPr>
          <p:cNvPr id="11" name="Flussdiagramm: Prozess 10">
            <a:extLst>
              <a:ext uri="{FF2B5EF4-FFF2-40B4-BE49-F238E27FC236}">
                <a16:creationId xmlns:a16="http://schemas.microsoft.com/office/drawing/2014/main" id="{37D5F3F9-5C36-4549-B59D-682F5C0548FD}"/>
              </a:ext>
            </a:extLst>
          </p:cNvPr>
          <p:cNvSpPr/>
          <p:nvPr/>
        </p:nvSpPr>
        <p:spPr>
          <a:xfrm>
            <a:off x="631370" y="1712419"/>
            <a:ext cx="2515437" cy="880880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Regelmäßige Keiltagungen</a:t>
            </a:r>
          </a:p>
        </p:txBody>
      </p:sp>
      <p:sp>
        <p:nvSpPr>
          <p:cNvPr id="14" name="Flussdiagramm: Prozess 13">
            <a:extLst>
              <a:ext uri="{FF2B5EF4-FFF2-40B4-BE49-F238E27FC236}">
                <a16:creationId xmlns:a16="http://schemas.microsoft.com/office/drawing/2014/main" id="{F9328C20-5922-4826-876C-E09538E8F40C}"/>
              </a:ext>
            </a:extLst>
          </p:cNvPr>
          <p:cNvSpPr/>
          <p:nvPr/>
        </p:nvSpPr>
        <p:spPr>
          <a:xfrm>
            <a:off x="631370" y="3046913"/>
            <a:ext cx="2515437" cy="880880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Aufbau einer Keilkartei</a:t>
            </a:r>
          </a:p>
        </p:txBody>
      </p:sp>
      <p:sp>
        <p:nvSpPr>
          <p:cNvPr id="15" name="Flussdiagramm: Prozess 14">
            <a:extLst>
              <a:ext uri="{FF2B5EF4-FFF2-40B4-BE49-F238E27FC236}">
                <a16:creationId xmlns:a16="http://schemas.microsoft.com/office/drawing/2014/main" id="{7C1D957A-200F-4F02-A9CA-2BAE155F2CD4}"/>
              </a:ext>
            </a:extLst>
          </p:cNvPr>
          <p:cNvSpPr/>
          <p:nvPr/>
        </p:nvSpPr>
        <p:spPr>
          <a:xfrm>
            <a:off x="631370" y="4381407"/>
            <a:ext cx="2515437" cy="880880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Hilfestellung bei Marketingmaßnahmen</a:t>
            </a:r>
          </a:p>
        </p:txBody>
      </p:sp>
      <p:sp>
        <p:nvSpPr>
          <p:cNvPr id="16" name="Flussdiagramm: Prozess 15">
            <a:extLst>
              <a:ext uri="{FF2B5EF4-FFF2-40B4-BE49-F238E27FC236}">
                <a16:creationId xmlns:a16="http://schemas.microsoft.com/office/drawing/2014/main" id="{E401B2E9-0E3C-4518-9939-A6B135FB18F1}"/>
              </a:ext>
            </a:extLst>
          </p:cNvPr>
          <p:cNvSpPr/>
          <p:nvPr/>
        </p:nvSpPr>
        <p:spPr>
          <a:xfrm>
            <a:off x="4381080" y="1719006"/>
            <a:ext cx="2515437" cy="880880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Nachhilfe für Schüler</a:t>
            </a:r>
          </a:p>
        </p:txBody>
      </p:sp>
      <p:sp>
        <p:nvSpPr>
          <p:cNvPr id="17" name="Flussdiagramm: Prozess 16">
            <a:extLst>
              <a:ext uri="{FF2B5EF4-FFF2-40B4-BE49-F238E27FC236}">
                <a16:creationId xmlns:a16="http://schemas.microsoft.com/office/drawing/2014/main" id="{68FC06F4-C41B-40DF-A183-5DBE822443FD}"/>
              </a:ext>
            </a:extLst>
          </p:cNvPr>
          <p:cNvSpPr/>
          <p:nvPr/>
        </p:nvSpPr>
        <p:spPr>
          <a:xfrm>
            <a:off x="4381080" y="3046913"/>
            <a:ext cx="2515437" cy="880880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Individuelle Keilberatung einzelner Bünde</a:t>
            </a:r>
          </a:p>
        </p:txBody>
      </p:sp>
      <p:sp>
        <p:nvSpPr>
          <p:cNvPr id="10" name="Flussdiagramm: Prozess 14">
            <a:extLst>
              <a:ext uri="{FF2B5EF4-FFF2-40B4-BE49-F238E27FC236}">
                <a16:creationId xmlns:a16="http://schemas.microsoft.com/office/drawing/2014/main" id="{34DE5274-A01F-F949-ACFB-9B5C22342B23}"/>
              </a:ext>
            </a:extLst>
          </p:cNvPr>
          <p:cNvSpPr/>
          <p:nvPr/>
        </p:nvSpPr>
        <p:spPr>
          <a:xfrm>
            <a:off x="4381079" y="4381407"/>
            <a:ext cx="2515437" cy="880880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„Merchandising“</a:t>
            </a:r>
          </a:p>
        </p:txBody>
      </p:sp>
      <p:sp>
        <p:nvSpPr>
          <p:cNvPr id="5" name="Flussdiagramm: Prozess 4">
            <a:extLst>
              <a:ext uri="{FF2B5EF4-FFF2-40B4-BE49-F238E27FC236}">
                <a16:creationId xmlns:a16="http://schemas.microsoft.com/office/drawing/2014/main" id="{102C5DBF-93A3-FA85-ACB6-F12939036FDA}"/>
              </a:ext>
            </a:extLst>
          </p:cNvPr>
          <p:cNvSpPr/>
          <p:nvPr/>
        </p:nvSpPr>
        <p:spPr>
          <a:xfrm>
            <a:off x="8130790" y="1712419"/>
            <a:ext cx="2515437" cy="880880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Ratgeber für die Aktivitates</a:t>
            </a:r>
          </a:p>
        </p:txBody>
      </p:sp>
      <p:sp>
        <p:nvSpPr>
          <p:cNvPr id="6" name="Fußzeilenplatzhalter 1">
            <a:extLst>
              <a:ext uri="{FF2B5EF4-FFF2-40B4-BE49-F238E27FC236}">
                <a16:creationId xmlns:a16="http://schemas.microsoft.com/office/drawing/2014/main" id="{B4EAEB80-F9CB-B766-CC3F-B7D3AA241A1C}"/>
              </a:ext>
            </a:extLst>
          </p:cNvPr>
          <p:cNvSpPr txBox="1">
            <a:spLocks/>
          </p:cNvSpPr>
          <p:nvPr/>
        </p:nvSpPr>
        <p:spPr>
          <a:xfrm>
            <a:off x="239486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CC-Keiltagung 2023 am 19.08.2023 in Coburg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4271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C06B38D-1C1E-42D2-AC2A-918BF3D89B2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8AB9225-84FF-466F-9041-82C54FE7FD4A}" type="slidenum">
              <a:rPr lang="de-DE" smtClean="0"/>
              <a:t>13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43EC6BE-5CEA-486D-9DA4-3392BDE232CD}"/>
              </a:ext>
            </a:extLst>
          </p:cNvPr>
          <p:cNvSpPr txBox="1"/>
          <p:nvPr/>
        </p:nvSpPr>
        <p:spPr>
          <a:xfrm>
            <a:off x="631370" y="418255"/>
            <a:ext cx="5332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Projekte des Nachwuchsamts</a:t>
            </a:r>
          </a:p>
        </p:txBody>
      </p:sp>
      <p:sp>
        <p:nvSpPr>
          <p:cNvPr id="5" name="Flussdiagramm: Prozess 4">
            <a:extLst>
              <a:ext uri="{FF2B5EF4-FFF2-40B4-BE49-F238E27FC236}">
                <a16:creationId xmlns:a16="http://schemas.microsoft.com/office/drawing/2014/main" id="{102C5DBF-93A3-FA85-ACB6-F12939036FDA}"/>
              </a:ext>
            </a:extLst>
          </p:cNvPr>
          <p:cNvSpPr/>
          <p:nvPr/>
        </p:nvSpPr>
        <p:spPr>
          <a:xfrm>
            <a:off x="631370" y="1590499"/>
            <a:ext cx="2515437" cy="880880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Ratgeber für die Aktivitates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A50EC8F-F82D-F157-A780-6A06BC449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987" y="1590499"/>
            <a:ext cx="3289966" cy="4386621"/>
          </a:xfrm>
          <a:prstGeom prst="rect">
            <a:avLst/>
          </a:prstGeom>
        </p:spPr>
      </p:pic>
      <p:sp>
        <p:nvSpPr>
          <p:cNvPr id="6" name="Fußzeilenplatzhalter 1">
            <a:extLst>
              <a:ext uri="{FF2B5EF4-FFF2-40B4-BE49-F238E27FC236}">
                <a16:creationId xmlns:a16="http://schemas.microsoft.com/office/drawing/2014/main" id="{96AED77B-18DD-C104-95D2-5F99D6C80B8C}"/>
              </a:ext>
            </a:extLst>
          </p:cNvPr>
          <p:cNvSpPr txBox="1">
            <a:spLocks/>
          </p:cNvSpPr>
          <p:nvPr/>
        </p:nvSpPr>
        <p:spPr>
          <a:xfrm>
            <a:off x="239486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CC-Keiltagung 2023 am 19.08.2023 in Coburg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3781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C06B38D-1C1E-42D2-AC2A-918BF3D89B2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8AB9225-84FF-466F-9041-82C54FE7FD4A}" type="slidenum">
              <a:rPr lang="de-DE" smtClean="0"/>
              <a:t>14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43EC6BE-5CEA-486D-9DA4-3392BDE232CD}"/>
              </a:ext>
            </a:extLst>
          </p:cNvPr>
          <p:cNvSpPr txBox="1"/>
          <p:nvPr/>
        </p:nvSpPr>
        <p:spPr>
          <a:xfrm>
            <a:off x="631370" y="418255"/>
            <a:ext cx="5332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Messung von Keilerfolgen</a:t>
            </a:r>
          </a:p>
        </p:txBody>
      </p:sp>
      <p:sp>
        <p:nvSpPr>
          <p:cNvPr id="15" name="Flussdiagramm: Prozess 14">
            <a:extLst>
              <a:ext uri="{FF2B5EF4-FFF2-40B4-BE49-F238E27FC236}">
                <a16:creationId xmlns:a16="http://schemas.microsoft.com/office/drawing/2014/main" id="{7C1D957A-200F-4F02-A9CA-2BAE155F2CD4}"/>
              </a:ext>
            </a:extLst>
          </p:cNvPr>
          <p:cNvSpPr/>
          <p:nvPr/>
        </p:nvSpPr>
        <p:spPr>
          <a:xfrm>
            <a:off x="631370" y="2316050"/>
            <a:ext cx="2515437" cy="880880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Betrachtung a priori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8DF8FF1-B93E-4C59-8276-E1850D6B152A}"/>
              </a:ext>
            </a:extLst>
          </p:cNvPr>
          <p:cNvSpPr txBox="1"/>
          <p:nvPr/>
        </p:nvSpPr>
        <p:spPr>
          <a:xfrm>
            <a:off x="631370" y="1226381"/>
            <a:ext cx="494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 Wann ist die Keilung erfolgreich abgeschlossen?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12" name="Flussdiagramm: Prozess 11">
            <a:extLst>
              <a:ext uri="{FF2B5EF4-FFF2-40B4-BE49-F238E27FC236}">
                <a16:creationId xmlns:a16="http://schemas.microsoft.com/office/drawing/2014/main" id="{F728500B-4B17-4D78-80EB-4EC6F649E6EE}"/>
              </a:ext>
            </a:extLst>
          </p:cNvPr>
          <p:cNvSpPr/>
          <p:nvPr/>
        </p:nvSpPr>
        <p:spPr>
          <a:xfrm>
            <a:off x="7787476" y="2316050"/>
            <a:ext cx="2515437" cy="880880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Betrachtung a posteriori</a:t>
            </a:r>
          </a:p>
        </p:txBody>
      </p:sp>
      <p:sp>
        <p:nvSpPr>
          <p:cNvPr id="13" name="Flussdiagramm: Prozess 12">
            <a:extLst>
              <a:ext uri="{FF2B5EF4-FFF2-40B4-BE49-F238E27FC236}">
                <a16:creationId xmlns:a16="http://schemas.microsoft.com/office/drawing/2014/main" id="{F47E44E2-9FE6-4D9E-A5FE-0DB5DF57FBD5}"/>
              </a:ext>
            </a:extLst>
          </p:cNvPr>
          <p:cNvSpPr/>
          <p:nvPr/>
        </p:nvSpPr>
        <p:spPr>
          <a:xfrm>
            <a:off x="4323532" y="3732868"/>
            <a:ext cx="2515437" cy="88088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Definition der Keilmaßnahme</a:t>
            </a:r>
          </a:p>
        </p:txBody>
      </p:sp>
      <p:sp>
        <p:nvSpPr>
          <p:cNvPr id="6" name="Pfeil: gebogen 5">
            <a:extLst>
              <a:ext uri="{FF2B5EF4-FFF2-40B4-BE49-F238E27FC236}">
                <a16:creationId xmlns:a16="http://schemas.microsoft.com/office/drawing/2014/main" id="{46DADF32-902C-41DF-8346-8451BDC6DA2F}"/>
              </a:ext>
            </a:extLst>
          </p:cNvPr>
          <p:cNvSpPr/>
          <p:nvPr/>
        </p:nvSpPr>
        <p:spPr>
          <a:xfrm flipV="1">
            <a:off x="1728316" y="3355583"/>
            <a:ext cx="1698171" cy="117388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8" name="Pfeil: gebogen 17">
            <a:extLst>
              <a:ext uri="{FF2B5EF4-FFF2-40B4-BE49-F238E27FC236}">
                <a16:creationId xmlns:a16="http://schemas.microsoft.com/office/drawing/2014/main" id="{8A33F65A-4816-4204-82B9-C449FA86380B}"/>
              </a:ext>
            </a:extLst>
          </p:cNvPr>
          <p:cNvSpPr/>
          <p:nvPr/>
        </p:nvSpPr>
        <p:spPr>
          <a:xfrm rot="16200000" flipV="1">
            <a:off x="7920415" y="2988561"/>
            <a:ext cx="880881" cy="1907931"/>
          </a:xfrm>
          <a:prstGeom prst="bentArrow">
            <a:avLst>
              <a:gd name="adj1" fmla="val 32985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F9806A1-29F5-4257-BC71-A0A97BA0BB7E}"/>
              </a:ext>
            </a:extLst>
          </p:cNvPr>
          <p:cNvSpPr txBox="1"/>
          <p:nvPr/>
        </p:nvSpPr>
        <p:spPr>
          <a:xfrm>
            <a:off x="419519" y="4744632"/>
            <a:ext cx="26175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Bsp.: mittelfristige Betrachtung der Zugang zum AHV in den letzten fünf / zehn Jahren</a:t>
            </a:r>
          </a:p>
        </p:txBody>
      </p:sp>
      <p:sp>
        <p:nvSpPr>
          <p:cNvPr id="8" name="Fußzeilenplatzhalter 1">
            <a:extLst>
              <a:ext uri="{FF2B5EF4-FFF2-40B4-BE49-F238E27FC236}">
                <a16:creationId xmlns:a16="http://schemas.microsoft.com/office/drawing/2014/main" id="{28652027-FAFB-8367-C8BD-945C00F4DFBE}"/>
              </a:ext>
            </a:extLst>
          </p:cNvPr>
          <p:cNvSpPr txBox="1">
            <a:spLocks/>
          </p:cNvSpPr>
          <p:nvPr/>
        </p:nvSpPr>
        <p:spPr>
          <a:xfrm>
            <a:off x="239486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CC-Keiltagung 2023 am 19.08.2023 in Coburg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0422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C06B38D-1C1E-42D2-AC2A-918BF3D89B2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8AB9225-84FF-466F-9041-82C54FE7FD4A}" type="slidenum">
              <a:rPr lang="de-DE" smtClean="0"/>
              <a:t>15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43EC6BE-5CEA-486D-9DA4-3392BDE232CD}"/>
              </a:ext>
            </a:extLst>
          </p:cNvPr>
          <p:cNvSpPr txBox="1"/>
          <p:nvPr/>
        </p:nvSpPr>
        <p:spPr>
          <a:xfrm>
            <a:off x="631370" y="418255"/>
            <a:ext cx="5332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Organisation im eigenen Bund</a:t>
            </a:r>
          </a:p>
        </p:txBody>
      </p:sp>
      <p:sp>
        <p:nvSpPr>
          <p:cNvPr id="13" name="Flussdiagramm: Prozess 12">
            <a:extLst>
              <a:ext uri="{FF2B5EF4-FFF2-40B4-BE49-F238E27FC236}">
                <a16:creationId xmlns:a16="http://schemas.microsoft.com/office/drawing/2014/main" id="{F47E44E2-9FE6-4D9E-A5FE-0DB5DF57FBD5}"/>
              </a:ext>
            </a:extLst>
          </p:cNvPr>
          <p:cNvSpPr/>
          <p:nvPr/>
        </p:nvSpPr>
        <p:spPr>
          <a:xfrm>
            <a:off x="4706350" y="4500982"/>
            <a:ext cx="2515437" cy="88088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WHV</a:t>
            </a:r>
          </a:p>
        </p:txBody>
      </p:sp>
      <p:sp>
        <p:nvSpPr>
          <p:cNvPr id="8" name="Flussdiagramm: Prozess 7">
            <a:extLst>
              <a:ext uri="{FF2B5EF4-FFF2-40B4-BE49-F238E27FC236}">
                <a16:creationId xmlns:a16="http://schemas.microsoft.com/office/drawing/2014/main" id="{7421ED93-4340-547F-010C-A15ED84C65DA}"/>
              </a:ext>
            </a:extLst>
          </p:cNvPr>
          <p:cNvSpPr/>
          <p:nvPr/>
        </p:nvSpPr>
        <p:spPr>
          <a:xfrm>
            <a:off x="631370" y="1556094"/>
            <a:ext cx="1462258" cy="549357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Zimmer-</a:t>
            </a:r>
            <a:r>
              <a:rPr lang="de-DE" sz="1400" dirty="0" err="1"/>
              <a:t>interessenten</a:t>
            </a:r>
            <a:endParaRPr lang="de-DE" sz="1400" dirty="0"/>
          </a:p>
        </p:txBody>
      </p:sp>
      <p:sp>
        <p:nvSpPr>
          <p:cNvPr id="9" name="Flussdiagramm: Prozess 8">
            <a:extLst>
              <a:ext uri="{FF2B5EF4-FFF2-40B4-BE49-F238E27FC236}">
                <a16:creationId xmlns:a16="http://schemas.microsoft.com/office/drawing/2014/main" id="{7940DC7E-F02B-D644-D571-23C750D24531}"/>
              </a:ext>
            </a:extLst>
          </p:cNvPr>
          <p:cNvSpPr/>
          <p:nvPr/>
        </p:nvSpPr>
        <p:spPr>
          <a:xfrm>
            <a:off x="4706351" y="2988482"/>
            <a:ext cx="2515437" cy="88088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AHV</a:t>
            </a:r>
          </a:p>
        </p:txBody>
      </p:sp>
      <p:sp>
        <p:nvSpPr>
          <p:cNvPr id="10" name="Flussdiagramm: Prozess 9">
            <a:extLst>
              <a:ext uri="{FF2B5EF4-FFF2-40B4-BE49-F238E27FC236}">
                <a16:creationId xmlns:a16="http://schemas.microsoft.com/office/drawing/2014/main" id="{8FC5BCA4-B8B0-3C6E-E289-E8FA181E80A8}"/>
              </a:ext>
            </a:extLst>
          </p:cNvPr>
          <p:cNvSpPr/>
          <p:nvPr/>
        </p:nvSpPr>
        <p:spPr>
          <a:xfrm>
            <a:off x="4706352" y="1449985"/>
            <a:ext cx="2515437" cy="88088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Aktivitas</a:t>
            </a:r>
          </a:p>
        </p:txBody>
      </p:sp>
      <p:sp>
        <p:nvSpPr>
          <p:cNvPr id="11" name="Flussdiagramm: Prozess 10">
            <a:extLst>
              <a:ext uri="{FF2B5EF4-FFF2-40B4-BE49-F238E27FC236}">
                <a16:creationId xmlns:a16="http://schemas.microsoft.com/office/drawing/2014/main" id="{F63BAC76-FDC2-CFB0-C953-EECF34CF794F}"/>
              </a:ext>
            </a:extLst>
          </p:cNvPr>
          <p:cNvSpPr/>
          <p:nvPr/>
        </p:nvSpPr>
        <p:spPr>
          <a:xfrm>
            <a:off x="1250739" y="2713803"/>
            <a:ext cx="1462258" cy="549357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Keilgäste</a:t>
            </a:r>
          </a:p>
        </p:txBody>
      </p:sp>
      <p:sp>
        <p:nvSpPr>
          <p:cNvPr id="14" name="Flussdiagramm: Prozess 13">
            <a:extLst>
              <a:ext uri="{FF2B5EF4-FFF2-40B4-BE49-F238E27FC236}">
                <a16:creationId xmlns:a16="http://schemas.microsoft.com/office/drawing/2014/main" id="{DA578CBF-2198-1A11-6AE7-B3C48B7CCD8C}"/>
              </a:ext>
            </a:extLst>
          </p:cNvPr>
          <p:cNvSpPr/>
          <p:nvPr/>
        </p:nvSpPr>
        <p:spPr>
          <a:xfrm>
            <a:off x="519610" y="3713484"/>
            <a:ext cx="1462258" cy="549357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VACC</a:t>
            </a:r>
          </a:p>
        </p:txBody>
      </p:sp>
      <p:sp>
        <p:nvSpPr>
          <p:cNvPr id="16" name="Flussdiagramm: Prozess 15">
            <a:extLst>
              <a:ext uri="{FF2B5EF4-FFF2-40B4-BE49-F238E27FC236}">
                <a16:creationId xmlns:a16="http://schemas.microsoft.com/office/drawing/2014/main" id="{777B8304-242D-DD72-A287-28A16199D9D5}"/>
              </a:ext>
            </a:extLst>
          </p:cNvPr>
          <p:cNvSpPr/>
          <p:nvPr/>
        </p:nvSpPr>
        <p:spPr>
          <a:xfrm>
            <a:off x="1362499" y="4722000"/>
            <a:ext cx="1462258" cy="549357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CC</a:t>
            </a:r>
          </a:p>
        </p:txBody>
      </p:sp>
      <p:sp>
        <p:nvSpPr>
          <p:cNvPr id="17" name="Flussdiagramm: Prozess 16">
            <a:extLst>
              <a:ext uri="{FF2B5EF4-FFF2-40B4-BE49-F238E27FC236}">
                <a16:creationId xmlns:a16="http://schemas.microsoft.com/office/drawing/2014/main" id="{3EF0109D-3A8C-0291-B114-3599789B0A7E}"/>
              </a:ext>
            </a:extLst>
          </p:cNvPr>
          <p:cNvSpPr/>
          <p:nvPr/>
        </p:nvSpPr>
        <p:spPr>
          <a:xfrm>
            <a:off x="2693850" y="5730516"/>
            <a:ext cx="1462258" cy="549357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OCC</a:t>
            </a:r>
          </a:p>
        </p:txBody>
      </p:sp>
      <p:sp>
        <p:nvSpPr>
          <p:cNvPr id="19" name="Flussdiagramm: Prozess 18">
            <a:extLst>
              <a:ext uri="{FF2B5EF4-FFF2-40B4-BE49-F238E27FC236}">
                <a16:creationId xmlns:a16="http://schemas.microsoft.com/office/drawing/2014/main" id="{8ED99C71-2FFB-9928-1471-D0A882259BA4}"/>
              </a:ext>
            </a:extLst>
          </p:cNvPr>
          <p:cNvSpPr/>
          <p:nvPr/>
        </p:nvSpPr>
        <p:spPr>
          <a:xfrm>
            <a:off x="9103380" y="2768830"/>
            <a:ext cx="1462258" cy="549357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Waffenring</a:t>
            </a:r>
          </a:p>
        </p:txBody>
      </p:sp>
      <p:sp>
        <p:nvSpPr>
          <p:cNvPr id="20" name="Flussdiagramm: Prozess 19">
            <a:extLst>
              <a:ext uri="{FF2B5EF4-FFF2-40B4-BE49-F238E27FC236}">
                <a16:creationId xmlns:a16="http://schemas.microsoft.com/office/drawing/2014/main" id="{D9D36EFC-6B19-5433-BC84-28859200F31F}"/>
              </a:ext>
            </a:extLst>
          </p:cNvPr>
          <p:cNvSpPr/>
          <p:nvPr/>
        </p:nvSpPr>
        <p:spPr>
          <a:xfrm>
            <a:off x="8610600" y="3921914"/>
            <a:ext cx="1462258" cy="549357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Hochschule</a:t>
            </a:r>
          </a:p>
        </p:txBody>
      </p:sp>
      <p:sp>
        <p:nvSpPr>
          <p:cNvPr id="21" name="Flussdiagramm: Prozess 20">
            <a:extLst>
              <a:ext uri="{FF2B5EF4-FFF2-40B4-BE49-F238E27FC236}">
                <a16:creationId xmlns:a16="http://schemas.microsoft.com/office/drawing/2014/main" id="{8AA02F9C-BDE6-FC8C-1590-77F1BB78B820}"/>
              </a:ext>
            </a:extLst>
          </p:cNvPr>
          <p:cNvSpPr/>
          <p:nvPr/>
        </p:nvSpPr>
        <p:spPr>
          <a:xfrm>
            <a:off x="9251071" y="1615746"/>
            <a:ext cx="1462258" cy="549357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Freundschafts- / Kartellbünde</a:t>
            </a:r>
          </a:p>
        </p:txBody>
      </p:sp>
      <p:sp>
        <p:nvSpPr>
          <p:cNvPr id="22" name="Flussdiagramm: Prozess 21">
            <a:extLst>
              <a:ext uri="{FF2B5EF4-FFF2-40B4-BE49-F238E27FC236}">
                <a16:creationId xmlns:a16="http://schemas.microsoft.com/office/drawing/2014/main" id="{73BC3E62-A1DC-584A-C59E-DD3DA1D82DD8}"/>
              </a:ext>
            </a:extLst>
          </p:cNvPr>
          <p:cNvSpPr/>
          <p:nvPr/>
        </p:nvSpPr>
        <p:spPr>
          <a:xfrm>
            <a:off x="8230011" y="5074998"/>
            <a:ext cx="1462258" cy="549357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Brauerei</a:t>
            </a:r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E3377822-6447-9010-4EBF-CE89C77E5D66}"/>
              </a:ext>
            </a:extLst>
          </p:cNvPr>
          <p:cNvSpPr txBox="1">
            <a:spLocks/>
          </p:cNvSpPr>
          <p:nvPr/>
        </p:nvSpPr>
        <p:spPr>
          <a:xfrm>
            <a:off x="239486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CC-Keiltagung 2023 am 19.08.2023 in Coburg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9668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C06B38D-1C1E-42D2-AC2A-918BF3D89B2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8AB9225-84FF-466F-9041-82C54FE7FD4A}" type="slidenum">
              <a:rPr lang="de-DE" smtClean="0"/>
              <a:t>16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43EC6BE-5CEA-486D-9DA4-3392BDE232CD}"/>
              </a:ext>
            </a:extLst>
          </p:cNvPr>
          <p:cNvSpPr txBox="1"/>
          <p:nvPr/>
        </p:nvSpPr>
        <p:spPr>
          <a:xfrm>
            <a:off x="631370" y="418255"/>
            <a:ext cx="5332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Organisation im eigenen Bund</a:t>
            </a:r>
          </a:p>
        </p:txBody>
      </p:sp>
      <p:sp>
        <p:nvSpPr>
          <p:cNvPr id="13" name="Flussdiagramm: Prozess 12">
            <a:extLst>
              <a:ext uri="{FF2B5EF4-FFF2-40B4-BE49-F238E27FC236}">
                <a16:creationId xmlns:a16="http://schemas.microsoft.com/office/drawing/2014/main" id="{F47E44E2-9FE6-4D9E-A5FE-0DB5DF57FBD5}"/>
              </a:ext>
            </a:extLst>
          </p:cNvPr>
          <p:cNvSpPr/>
          <p:nvPr/>
        </p:nvSpPr>
        <p:spPr>
          <a:xfrm>
            <a:off x="9066955" y="4758951"/>
            <a:ext cx="2515437" cy="88088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WHV</a:t>
            </a:r>
          </a:p>
        </p:txBody>
      </p:sp>
      <p:sp>
        <p:nvSpPr>
          <p:cNvPr id="8" name="Flussdiagramm: Prozess 7">
            <a:extLst>
              <a:ext uri="{FF2B5EF4-FFF2-40B4-BE49-F238E27FC236}">
                <a16:creationId xmlns:a16="http://schemas.microsoft.com/office/drawing/2014/main" id="{7421ED93-4340-547F-010C-A15ED84C65DA}"/>
              </a:ext>
            </a:extLst>
          </p:cNvPr>
          <p:cNvSpPr/>
          <p:nvPr/>
        </p:nvSpPr>
        <p:spPr>
          <a:xfrm>
            <a:off x="153459" y="2329043"/>
            <a:ext cx="1462258" cy="549357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Zimmer-</a:t>
            </a:r>
            <a:r>
              <a:rPr lang="de-DE" sz="1400" dirty="0" err="1"/>
              <a:t>interessenten</a:t>
            </a:r>
            <a:endParaRPr lang="de-DE" sz="1400" dirty="0"/>
          </a:p>
        </p:txBody>
      </p:sp>
      <p:sp>
        <p:nvSpPr>
          <p:cNvPr id="9" name="Flussdiagramm: Prozess 8">
            <a:extLst>
              <a:ext uri="{FF2B5EF4-FFF2-40B4-BE49-F238E27FC236}">
                <a16:creationId xmlns:a16="http://schemas.microsoft.com/office/drawing/2014/main" id="{7940DC7E-F02B-D644-D571-23C750D24531}"/>
              </a:ext>
            </a:extLst>
          </p:cNvPr>
          <p:cNvSpPr/>
          <p:nvPr/>
        </p:nvSpPr>
        <p:spPr>
          <a:xfrm>
            <a:off x="9066956" y="3246451"/>
            <a:ext cx="2515437" cy="88088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AHV</a:t>
            </a:r>
          </a:p>
        </p:txBody>
      </p:sp>
      <p:sp>
        <p:nvSpPr>
          <p:cNvPr id="10" name="Flussdiagramm: Prozess 9">
            <a:extLst>
              <a:ext uri="{FF2B5EF4-FFF2-40B4-BE49-F238E27FC236}">
                <a16:creationId xmlns:a16="http://schemas.microsoft.com/office/drawing/2014/main" id="{8FC5BCA4-B8B0-3C6E-E289-E8FA181E80A8}"/>
              </a:ext>
            </a:extLst>
          </p:cNvPr>
          <p:cNvSpPr/>
          <p:nvPr/>
        </p:nvSpPr>
        <p:spPr>
          <a:xfrm>
            <a:off x="9066957" y="1707954"/>
            <a:ext cx="2515437" cy="88088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Aktivitas</a:t>
            </a:r>
          </a:p>
        </p:txBody>
      </p:sp>
      <p:sp>
        <p:nvSpPr>
          <p:cNvPr id="11" name="Flussdiagramm: Prozess 10">
            <a:extLst>
              <a:ext uri="{FF2B5EF4-FFF2-40B4-BE49-F238E27FC236}">
                <a16:creationId xmlns:a16="http://schemas.microsoft.com/office/drawing/2014/main" id="{F63BAC76-FDC2-CFB0-C953-EECF34CF794F}"/>
              </a:ext>
            </a:extLst>
          </p:cNvPr>
          <p:cNvSpPr/>
          <p:nvPr/>
        </p:nvSpPr>
        <p:spPr>
          <a:xfrm>
            <a:off x="153459" y="3083405"/>
            <a:ext cx="1462258" cy="549357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Keilgäste</a:t>
            </a:r>
          </a:p>
        </p:txBody>
      </p:sp>
      <p:sp>
        <p:nvSpPr>
          <p:cNvPr id="14" name="Flussdiagramm: Prozess 13">
            <a:extLst>
              <a:ext uri="{FF2B5EF4-FFF2-40B4-BE49-F238E27FC236}">
                <a16:creationId xmlns:a16="http://schemas.microsoft.com/office/drawing/2014/main" id="{DA578CBF-2198-1A11-6AE7-B3C48B7CCD8C}"/>
              </a:ext>
            </a:extLst>
          </p:cNvPr>
          <p:cNvSpPr/>
          <p:nvPr/>
        </p:nvSpPr>
        <p:spPr>
          <a:xfrm>
            <a:off x="153459" y="3837767"/>
            <a:ext cx="1462258" cy="549357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VACC</a:t>
            </a:r>
          </a:p>
        </p:txBody>
      </p:sp>
      <p:sp>
        <p:nvSpPr>
          <p:cNvPr id="16" name="Flussdiagramm: Prozess 15">
            <a:extLst>
              <a:ext uri="{FF2B5EF4-FFF2-40B4-BE49-F238E27FC236}">
                <a16:creationId xmlns:a16="http://schemas.microsoft.com/office/drawing/2014/main" id="{777B8304-242D-DD72-A287-28A16199D9D5}"/>
              </a:ext>
            </a:extLst>
          </p:cNvPr>
          <p:cNvSpPr/>
          <p:nvPr/>
        </p:nvSpPr>
        <p:spPr>
          <a:xfrm>
            <a:off x="153459" y="4592129"/>
            <a:ext cx="1462258" cy="549357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CC</a:t>
            </a:r>
          </a:p>
        </p:txBody>
      </p:sp>
      <p:sp>
        <p:nvSpPr>
          <p:cNvPr id="17" name="Flussdiagramm: Prozess 16">
            <a:extLst>
              <a:ext uri="{FF2B5EF4-FFF2-40B4-BE49-F238E27FC236}">
                <a16:creationId xmlns:a16="http://schemas.microsoft.com/office/drawing/2014/main" id="{3EF0109D-3A8C-0291-B114-3599789B0A7E}"/>
              </a:ext>
            </a:extLst>
          </p:cNvPr>
          <p:cNvSpPr/>
          <p:nvPr/>
        </p:nvSpPr>
        <p:spPr>
          <a:xfrm>
            <a:off x="153459" y="5345697"/>
            <a:ext cx="1462258" cy="549357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OCC</a:t>
            </a:r>
          </a:p>
        </p:txBody>
      </p:sp>
      <p:sp>
        <p:nvSpPr>
          <p:cNvPr id="19" name="Flussdiagramm: Prozess 18">
            <a:extLst>
              <a:ext uri="{FF2B5EF4-FFF2-40B4-BE49-F238E27FC236}">
                <a16:creationId xmlns:a16="http://schemas.microsoft.com/office/drawing/2014/main" id="{8ED99C71-2FFB-9928-1471-D0A882259BA4}"/>
              </a:ext>
            </a:extLst>
          </p:cNvPr>
          <p:cNvSpPr/>
          <p:nvPr/>
        </p:nvSpPr>
        <p:spPr>
          <a:xfrm>
            <a:off x="1864360" y="3083405"/>
            <a:ext cx="1462258" cy="549357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Waffenring</a:t>
            </a:r>
          </a:p>
        </p:txBody>
      </p:sp>
      <p:sp>
        <p:nvSpPr>
          <p:cNvPr id="20" name="Flussdiagramm: Prozess 19">
            <a:extLst>
              <a:ext uri="{FF2B5EF4-FFF2-40B4-BE49-F238E27FC236}">
                <a16:creationId xmlns:a16="http://schemas.microsoft.com/office/drawing/2014/main" id="{D9D36EFC-6B19-5433-BC84-28859200F31F}"/>
              </a:ext>
            </a:extLst>
          </p:cNvPr>
          <p:cNvSpPr/>
          <p:nvPr/>
        </p:nvSpPr>
        <p:spPr>
          <a:xfrm>
            <a:off x="1864360" y="3826415"/>
            <a:ext cx="1462258" cy="549357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Hochschule</a:t>
            </a:r>
          </a:p>
        </p:txBody>
      </p:sp>
      <p:sp>
        <p:nvSpPr>
          <p:cNvPr id="21" name="Flussdiagramm: Prozess 20">
            <a:extLst>
              <a:ext uri="{FF2B5EF4-FFF2-40B4-BE49-F238E27FC236}">
                <a16:creationId xmlns:a16="http://schemas.microsoft.com/office/drawing/2014/main" id="{8AA02F9C-BDE6-FC8C-1590-77F1BB78B820}"/>
              </a:ext>
            </a:extLst>
          </p:cNvPr>
          <p:cNvSpPr/>
          <p:nvPr/>
        </p:nvSpPr>
        <p:spPr>
          <a:xfrm>
            <a:off x="1864360" y="2329042"/>
            <a:ext cx="1462258" cy="549357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Freundschafts- / Kartellbünde</a:t>
            </a:r>
          </a:p>
        </p:txBody>
      </p:sp>
      <p:sp>
        <p:nvSpPr>
          <p:cNvPr id="22" name="Flussdiagramm: Prozess 21">
            <a:extLst>
              <a:ext uri="{FF2B5EF4-FFF2-40B4-BE49-F238E27FC236}">
                <a16:creationId xmlns:a16="http://schemas.microsoft.com/office/drawing/2014/main" id="{73BC3E62-A1DC-584A-C59E-DD3DA1D82DD8}"/>
              </a:ext>
            </a:extLst>
          </p:cNvPr>
          <p:cNvSpPr/>
          <p:nvPr/>
        </p:nvSpPr>
        <p:spPr>
          <a:xfrm>
            <a:off x="1864360" y="4592128"/>
            <a:ext cx="1462258" cy="549357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Brauerei</a:t>
            </a:r>
          </a:p>
        </p:txBody>
      </p:sp>
      <p:sp>
        <p:nvSpPr>
          <p:cNvPr id="5" name="Flussdiagramm: Prozess 4">
            <a:extLst>
              <a:ext uri="{FF2B5EF4-FFF2-40B4-BE49-F238E27FC236}">
                <a16:creationId xmlns:a16="http://schemas.microsoft.com/office/drawing/2014/main" id="{EC32B50C-2301-2C7E-041E-8FB934C389FE}"/>
              </a:ext>
            </a:extLst>
          </p:cNvPr>
          <p:cNvSpPr/>
          <p:nvPr/>
        </p:nvSpPr>
        <p:spPr>
          <a:xfrm>
            <a:off x="4381080" y="3660653"/>
            <a:ext cx="2515437" cy="88088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Stakeholder</a:t>
            </a:r>
          </a:p>
        </p:txBody>
      </p:sp>
      <p:sp>
        <p:nvSpPr>
          <p:cNvPr id="6" name="Geschweifte Klammer links 5">
            <a:extLst>
              <a:ext uri="{FF2B5EF4-FFF2-40B4-BE49-F238E27FC236}">
                <a16:creationId xmlns:a16="http://schemas.microsoft.com/office/drawing/2014/main" id="{AA541069-AFBF-3E34-BB5A-45A444D98944}"/>
              </a:ext>
            </a:extLst>
          </p:cNvPr>
          <p:cNvSpPr/>
          <p:nvPr/>
        </p:nvSpPr>
        <p:spPr>
          <a:xfrm rot="10800000">
            <a:off x="3579214" y="2588834"/>
            <a:ext cx="574040" cy="3070560"/>
          </a:xfrm>
          <a:prstGeom prst="leftBrac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11E535F7-D10E-DBC7-6C87-9E4FEADEE4D3}"/>
              </a:ext>
            </a:extLst>
          </p:cNvPr>
          <p:cNvCxnSpPr>
            <a:cxnSpLocks/>
            <a:stCxn id="5" idx="3"/>
            <a:endCxn id="10" idx="1"/>
          </p:cNvCxnSpPr>
          <p:nvPr/>
        </p:nvCxnSpPr>
        <p:spPr>
          <a:xfrm flipV="1">
            <a:off x="6896517" y="2148394"/>
            <a:ext cx="2170440" cy="1952699"/>
          </a:xfrm>
          <a:prstGeom prst="straightConnector1">
            <a:avLst/>
          </a:pr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C33A0A71-E785-4640-87C7-3DA7D41400E8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6896516" y="4304513"/>
            <a:ext cx="2170439" cy="894878"/>
          </a:xfrm>
          <a:prstGeom prst="straightConnector1">
            <a:avLst/>
          </a:pr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30E28CB0-E9F6-4129-0ABA-BE124C18940E}"/>
              </a:ext>
            </a:extLst>
          </p:cNvPr>
          <p:cNvCxnSpPr>
            <a:cxnSpLocks/>
            <a:stCxn id="10" idx="2"/>
            <a:endCxn id="9" idx="0"/>
          </p:cNvCxnSpPr>
          <p:nvPr/>
        </p:nvCxnSpPr>
        <p:spPr>
          <a:xfrm flipH="1">
            <a:off x="10324675" y="2588834"/>
            <a:ext cx="1" cy="657617"/>
          </a:xfrm>
          <a:prstGeom prst="straightConnector1">
            <a:avLst/>
          </a:pr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F83449DA-EFCA-A19A-1CF3-CD55A743D76A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6896516" y="3686891"/>
            <a:ext cx="2170440" cy="522911"/>
          </a:xfrm>
          <a:prstGeom prst="straightConnector1">
            <a:avLst/>
          </a:pr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8DDA7FD4-4DD7-EA95-3E54-DE5664E440A6}"/>
              </a:ext>
            </a:extLst>
          </p:cNvPr>
          <p:cNvCxnSpPr>
            <a:cxnSpLocks/>
            <a:stCxn id="9" idx="2"/>
            <a:endCxn id="13" idx="0"/>
          </p:cNvCxnSpPr>
          <p:nvPr/>
        </p:nvCxnSpPr>
        <p:spPr>
          <a:xfrm flipH="1">
            <a:off x="10324674" y="4127331"/>
            <a:ext cx="1" cy="631620"/>
          </a:xfrm>
          <a:prstGeom prst="straightConnector1">
            <a:avLst/>
          </a:pr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FFFC7504-9CE5-E498-48B2-275375D36E6E}"/>
              </a:ext>
            </a:extLst>
          </p:cNvPr>
          <p:cNvSpPr txBox="1">
            <a:spLocks/>
          </p:cNvSpPr>
          <p:nvPr/>
        </p:nvSpPr>
        <p:spPr>
          <a:xfrm>
            <a:off x="239486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CC-Keiltagung 2023 am 19.08.2023 in Coburg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8053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C06B38D-1C1E-42D2-AC2A-918BF3D89B2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8AB9225-84FF-466F-9041-82C54FE7FD4A}" type="slidenum">
              <a:rPr lang="de-DE" smtClean="0"/>
              <a:t>17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43EC6BE-5CEA-486D-9DA4-3392BDE232CD}"/>
              </a:ext>
            </a:extLst>
          </p:cNvPr>
          <p:cNvSpPr txBox="1"/>
          <p:nvPr/>
        </p:nvSpPr>
        <p:spPr>
          <a:xfrm>
            <a:off x="631370" y="418255"/>
            <a:ext cx="5332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Organisation im eigenen Bund</a:t>
            </a:r>
          </a:p>
        </p:txBody>
      </p:sp>
      <p:sp>
        <p:nvSpPr>
          <p:cNvPr id="13" name="Flussdiagramm: Prozess 12">
            <a:extLst>
              <a:ext uri="{FF2B5EF4-FFF2-40B4-BE49-F238E27FC236}">
                <a16:creationId xmlns:a16="http://schemas.microsoft.com/office/drawing/2014/main" id="{F47E44E2-9FE6-4D9E-A5FE-0DB5DF57FBD5}"/>
              </a:ext>
            </a:extLst>
          </p:cNvPr>
          <p:cNvSpPr/>
          <p:nvPr/>
        </p:nvSpPr>
        <p:spPr>
          <a:xfrm>
            <a:off x="9066955" y="4758951"/>
            <a:ext cx="2515437" cy="88088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WHV</a:t>
            </a:r>
          </a:p>
        </p:txBody>
      </p:sp>
      <p:sp>
        <p:nvSpPr>
          <p:cNvPr id="8" name="Flussdiagramm: Prozess 7">
            <a:extLst>
              <a:ext uri="{FF2B5EF4-FFF2-40B4-BE49-F238E27FC236}">
                <a16:creationId xmlns:a16="http://schemas.microsoft.com/office/drawing/2014/main" id="{7421ED93-4340-547F-010C-A15ED84C65DA}"/>
              </a:ext>
            </a:extLst>
          </p:cNvPr>
          <p:cNvSpPr/>
          <p:nvPr/>
        </p:nvSpPr>
        <p:spPr>
          <a:xfrm>
            <a:off x="153459" y="2329043"/>
            <a:ext cx="1462258" cy="549357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Zimmer-</a:t>
            </a:r>
            <a:r>
              <a:rPr lang="de-DE" sz="1400" dirty="0" err="1"/>
              <a:t>interessenten</a:t>
            </a:r>
            <a:endParaRPr lang="de-DE" sz="1400" dirty="0"/>
          </a:p>
        </p:txBody>
      </p:sp>
      <p:sp>
        <p:nvSpPr>
          <p:cNvPr id="9" name="Flussdiagramm: Prozess 8">
            <a:extLst>
              <a:ext uri="{FF2B5EF4-FFF2-40B4-BE49-F238E27FC236}">
                <a16:creationId xmlns:a16="http://schemas.microsoft.com/office/drawing/2014/main" id="{7940DC7E-F02B-D644-D571-23C750D24531}"/>
              </a:ext>
            </a:extLst>
          </p:cNvPr>
          <p:cNvSpPr/>
          <p:nvPr/>
        </p:nvSpPr>
        <p:spPr>
          <a:xfrm>
            <a:off x="9066956" y="3246451"/>
            <a:ext cx="2515437" cy="88088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AHV</a:t>
            </a:r>
          </a:p>
        </p:txBody>
      </p:sp>
      <p:sp>
        <p:nvSpPr>
          <p:cNvPr id="10" name="Flussdiagramm: Prozess 9">
            <a:extLst>
              <a:ext uri="{FF2B5EF4-FFF2-40B4-BE49-F238E27FC236}">
                <a16:creationId xmlns:a16="http://schemas.microsoft.com/office/drawing/2014/main" id="{8FC5BCA4-B8B0-3C6E-E289-E8FA181E80A8}"/>
              </a:ext>
            </a:extLst>
          </p:cNvPr>
          <p:cNvSpPr/>
          <p:nvPr/>
        </p:nvSpPr>
        <p:spPr>
          <a:xfrm>
            <a:off x="9066957" y="1707954"/>
            <a:ext cx="2515437" cy="88088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Aktivitas</a:t>
            </a:r>
          </a:p>
        </p:txBody>
      </p:sp>
      <p:sp>
        <p:nvSpPr>
          <p:cNvPr id="11" name="Flussdiagramm: Prozess 10">
            <a:extLst>
              <a:ext uri="{FF2B5EF4-FFF2-40B4-BE49-F238E27FC236}">
                <a16:creationId xmlns:a16="http://schemas.microsoft.com/office/drawing/2014/main" id="{F63BAC76-FDC2-CFB0-C953-EECF34CF794F}"/>
              </a:ext>
            </a:extLst>
          </p:cNvPr>
          <p:cNvSpPr/>
          <p:nvPr/>
        </p:nvSpPr>
        <p:spPr>
          <a:xfrm>
            <a:off x="153459" y="3083405"/>
            <a:ext cx="1462258" cy="549357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Keilgäste</a:t>
            </a:r>
          </a:p>
        </p:txBody>
      </p:sp>
      <p:sp>
        <p:nvSpPr>
          <p:cNvPr id="14" name="Flussdiagramm: Prozess 13">
            <a:extLst>
              <a:ext uri="{FF2B5EF4-FFF2-40B4-BE49-F238E27FC236}">
                <a16:creationId xmlns:a16="http://schemas.microsoft.com/office/drawing/2014/main" id="{DA578CBF-2198-1A11-6AE7-B3C48B7CCD8C}"/>
              </a:ext>
            </a:extLst>
          </p:cNvPr>
          <p:cNvSpPr/>
          <p:nvPr/>
        </p:nvSpPr>
        <p:spPr>
          <a:xfrm>
            <a:off x="153459" y="3837767"/>
            <a:ext cx="1462258" cy="549357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VACC</a:t>
            </a:r>
          </a:p>
        </p:txBody>
      </p:sp>
      <p:sp>
        <p:nvSpPr>
          <p:cNvPr id="16" name="Flussdiagramm: Prozess 15">
            <a:extLst>
              <a:ext uri="{FF2B5EF4-FFF2-40B4-BE49-F238E27FC236}">
                <a16:creationId xmlns:a16="http://schemas.microsoft.com/office/drawing/2014/main" id="{777B8304-242D-DD72-A287-28A16199D9D5}"/>
              </a:ext>
            </a:extLst>
          </p:cNvPr>
          <p:cNvSpPr/>
          <p:nvPr/>
        </p:nvSpPr>
        <p:spPr>
          <a:xfrm>
            <a:off x="153459" y="4592129"/>
            <a:ext cx="1462258" cy="549357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CC</a:t>
            </a:r>
          </a:p>
        </p:txBody>
      </p:sp>
      <p:sp>
        <p:nvSpPr>
          <p:cNvPr id="17" name="Flussdiagramm: Prozess 16">
            <a:extLst>
              <a:ext uri="{FF2B5EF4-FFF2-40B4-BE49-F238E27FC236}">
                <a16:creationId xmlns:a16="http://schemas.microsoft.com/office/drawing/2014/main" id="{3EF0109D-3A8C-0291-B114-3599789B0A7E}"/>
              </a:ext>
            </a:extLst>
          </p:cNvPr>
          <p:cNvSpPr/>
          <p:nvPr/>
        </p:nvSpPr>
        <p:spPr>
          <a:xfrm>
            <a:off x="153459" y="5345697"/>
            <a:ext cx="1462258" cy="549357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OCC</a:t>
            </a:r>
          </a:p>
        </p:txBody>
      </p:sp>
      <p:sp>
        <p:nvSpPr>
          <p:cNvPr id="19" name="Flussdiagramm: Prozess 18">
            <a:extLst>
              <a:ext uri="{FF2B5EF4-FFF2-40B4-BE49-F238E27FC236}">
                <a16:creationId xmlns:a16="http://schemas.microsoft.com/office/drawing/2014/main" id="{8ED99C71-2FFB-9928-1471-D0A882259BA4}"/>
              </a:ext>
            </a:extLst>
          </p:cNvPr>
          <p:cNvSpPr/>
          <p:nvPr/>
        </p:nvSpPr>
        <p:spPr>
          <a:xfrm>
            <a:off x="1864360" y="3083405"/>
            <a:ext cx="1462258" cy="549357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Waffenring</a:t>
            </a:r>
          </a:p>
        </p:txBody>
      </p:sp>
      <p:sp>
        <p:nvSpPr>
          <p:cNvPr id="20" name="Flussdiagramm: Prozess 19">
            <a:extLst>
              <a:ext uri="{FF2B5EF4-FFF2-40B4-BE49-F238E27FC236}">
                <a16:creationId xmlns:a16="http://schemas.microsoft.com/office/drawing/2014/main" id="{D9D36EFC-6B19-5433-BC84-28859200F31F}"/>
              </a:ext>
            </a:extLst>
          </p:cNvPr>
          <p:cNvSpPr/>
          <p:nvPr/>
        </p:nvSpPr>
        <p:spPr>
          <a:xfrm>
            <a:off x="1864360" y="3826415"/>
            <a:ext cx="1462258" cy="549357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Hochschule</a:t>
            </a:r>
          </a:p>
        </p:txBody>
      </p:sp>
      <p:sp>
        <p:nvSpPr>
          <p:cNvPr id="21" name="Flussdiagramm: Prozess 20">
            <a:extLst>
              <a:ext uri="{FF2B5EF4-FFF2-40B4-BE49-F238E27FC236}">
                <a16:creationId xmlns:a16="http://schemas.microsoft.com/office/drawing/2014/main" id="{8AA02F9C-BDE6-FC8C-1590-77F1BB78B820}"/>
              </a:ext>
            </a:extLst>
          </p:cNvPr>
          <p:cNvSpPr/>
          <p:nvPr/>
        </p:nvSpPr>
        <p:spPr>
          <a:xfrm>
            <a:off x="1864360" y="2329042"/>
            <a:ext cx="1462258" cy="549357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Freundschafts- / Kartellbünde</a:t>
            </a:r>
          </a:p>
        </p:txBody>
      </p:sp>
      <p:sp>
        <p:nvSpPr>
          <p:cNvPr id="22" name="Flussdiagramm: Prozess 21">
            <a:extLst>
              <a:ext uri="{FF2B5EF4-FFF2-40B4-BE49-F238E27FC236}">
                <a16:creationId xmlns:a16="http://schemas.microsoft.com/office/drawing/2014/main" id="{73BC3E62-A1DC-584A-C59E-DD3DA1D82DD8}"/>
              </a:ext>
            </a:extLst>
          </p:cNvPr>
          <p:cNvSpPr/>
          <p:nvPr/>
        </p:nvSpPr>
        <p:spPr>
          <a:xfrm>
            <a:off x="1864360" y="4592128"/>
            <a:ext cx="1462258" cy="549357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Brauerei</a:t>
            </a:r>
          </a:p>
        </p:txBody>
      </p:sp>
      <p:sp>
        <p:nvSpPr>
          <p:cNvPr id="5" name="Flussdiagramm: Prozess 4">
            <a:extLst>
              <a:ext uri="{FF2B5EF4-FFF2-40B4-BE49-F238E27FC236}">
                <a16:creationId xmlns:a16="http://schemas.microsoft.com/office/drawing/2014/main" id="{EC32B50C-2301-2C7E-041E-8FB934C389FE}"/>
              </a:ext>
            </a:extLst>
          </p:cNvPr>
          <p:cNvSpPr/>
          <p:nvPr/>
        </p:nvSpPr>
        <p:spPr>
          <a:xfrm>
            <a:off x="4381080" y="3660653"/>
            <a:ext cx="2515437" cy="88088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Stakeholder</a:t>
            </a:r>
          </a:p>
        </p:txBody>
      </p:sp>
      <p:sp>
        <p:nvSpPr>
          <p:cNvPr id="6" name="Geschweifte Klammer links 5">
            <a:extLst>
              <a:ext uri="{FF2B5EF4-FFF2-40B4-BE49-F238E27FC236}">
                <a16:creationId xmlns:a16="http://schemas.microsoft.com/office/drawing/2014/main" id="{AA541069-AFBF-3E34-BB5A-45A444D98944}"/>
              </a:ext>
            </a:extLst>
          </p:cNvPr>
          <p:cNvSpPr/>
          <p:nvPr/>
        </p:nvSpPr>
        <p:spPr>
          <a:xfrm rot="10800000">
            <a:off x="3579214" y="2588834"/>
            <a:ext cx="574040" cy="3070560"/>
          </a:xfrm>
          <a:prstGeom prst="leftBrac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11E535F7-D10E-DBC7-6C87-9E4FEADEE4D3}"/>
              </a:ext>
            </a:extLst>
          </p:cNvPr>
          <p:cNvCxnSpPr>
            <a:cxnSpLocks/>
            <a:stCxn id="5" idx="3"/>
            <a:endCxn id="10" idx="1"/>
          </p:cNvCxnSpPr>
          <p:nvPr/>
        </p:nvCxnSpPr>
        <p:spPr>
          <a:xfrm flipV="1">
            <a:off x="6896517" y="2148394"/>
            <a:ext cx="2170440" cy="1952699"/>
          </a:xfrm>
          <a:prstGeom prst="straightConnector1">
            <a:avLst/>
          </a:pr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C33A0A71-E785-4640-87C7-3DA7D41400E8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6896516" y="4304513"/>
            <a:ext cx="2170439" cy="894878"/>
          </a:xfrm>
          <a:prstGeom prst="straightConnector1">
            <a:avLst/>
          </a:pr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30E28CB0-E9F6-4129-0ABA-BE124C18940E}"/>
              </a:ext>
            </a:extLst>
          </p:cNvPr>
          <p:cNvCxnSpPr>
            <a:cxnSpLocks/>
            <a:stCxn id="10" idx="2"/>
            <a:endCxn id="9" idx="0"/>
          </p:cNvCxnSpPr>
          <p:nvPr/>
        </p:nvCxnSpPr>
        <p:spPr>
          <a:xfrm flipH="1">
            <a:off x="10324675" y="2588834"/>
            <a:ext cx="1" cy="657617"/>
          </a:xfrm>
          <a:prstGeom prst="straightConnector1">
            <a:avLst/>
          </a:pr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F83449DA-EFCA-A19A-1CF3-CD55A743D76A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6896516" y="3686891"/>
            <a:ext cx="2170440" cy="522911"/>
          </a:xfrm>
          <a:prstGeom prst="straightConnector1">
            <a:avLst/>
          </a:pr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8DDA7FD4-4DD7-EA95-3E54-DE5664E440A6}"/>
              </a:ext>
            </a:extLst>
          </p:cNvPr>
          <p:cNvCxnSpPr>
            <a:cxnSpLocks/>
            <a:stCxn id="9" idx="2"/>
            <a:endCxn id="13" idx="0"/>
          </p:cNvCxnSpPr>
          <p:nvPr/>
        </p:nvCxnSpPr>
        <p:spPr>
          <a:xfrm flipH="1">
            <a:off x="10324674" y="4127331"/>
            <a:ext cx="1" cy="631620"/>
          </a:xfrm>
          <a:prstGeom prst="straightConnector1">
            <a:avLst/>
          </a:pr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AEB7129F-2113-01B4-A3DB-4CEBDD2F4C7B}"/>
              </a:ext>
            </a:extLst>
          </p:cNvPr>
          <p:cNvSpPr txBox="1"/>
          <p:nvPr/>
        </p:nvSpPr>
        <p:spPr>
          <a:xfrm>
            <a:off x="3984737" y="1105143"/>
            <a:ext cx="42225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Stakeholder stehen in wechselseitigen Beziehungen zu den einzelnen Teilbereichen des Bundes.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Ihre Interessenlage ist unterschiedlich.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Auch die einzelnen Teilbereiches des Bundes stehen in wechselseitigen Beziehungen.</a:t>
            </a:r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D8B5F204-E8A0-E35F-FAC0-053BC8977CD6}"/>
              </a:ext>
            </a:extLst>
          </p:cNvPr>
          <p:cNvSpPr txBox="1">
            <a:spLocks/>
          </p:cNvSpPr>
          <p:nvPr/>
        </p:nvSpPr>
        <p:spPr>
          <a:xfrm>
            <a:off x="239486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CC-Keiltagung 2023 am 19.08.2023 in Coburg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9598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C06B38D-1C1E-42D2-AC2A-918BF3D89B2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8AB9225-84FF-466F-9041-82C54FE7FD4A}" type="slidenum">
              <a:rPr lang="de-DE" smtClean="0"/>
              <a:t>18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43EC6BE-5CEA-486D-9DA4-3392BDE232CD}"/>
              </a:ext>
            </a:extLst>
          </p:cNvPr>
          <p:cNvSpPr txBox="1"/>
          <p:nvPr/>
        </p:nvSpPr>
        <p:spPr>
          <a:xfrm>
            <a:off x="631370" y="418255"/>
            <a:ext cx="5332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Organisation im eigenen Bund</a:t>
            </a:r>
          </a:p>
        </p:txBody>
      </p:sp>
      <p:sp>
        <p:nvSpPr>
          <p:cNvPr id="5" name="Flussdiagramm: Prozess 4">
            <a:extLst>
              <a:ext uri="{FF2B5EF4-FFF2-40B4-BE49-F238E27FC236}">
                <a16:creationId xmlns:a16="http://schemas.microsoft.com/office/drawing/2014/main" id="{EC32B50C-2301-2C7E-041E-8FB934C389FE}"/>
              </a:ext>
            </a:extLst>
          </p:cNvPr>
          <p:cNvSpPr/>
          <p:nvPr/>
        </p:nvSpPr>
        <p:spPr>
          <a:xfrm>
            <a:off x="82385" y="2794548"/>
            <a:ext cx="2044112" cy="88088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Stakeholder</a:t>
            </a:r>
          </a:p>
        </p:txBody>
      </p:sp>
      <p:sp>
        <p:nvSpPr>
          <p:cNvPr id="28" name="Flussdiagramm: Prozess 27">
            <a:extLst>
              <a:ext uri="{FF2B5EF4-FFF2-40B4-BE49-F238E27FC236}">
                <a16:creationId xmlns:a16="http://schemas.microsoft.com/office/drawing/2014/main" id="{43C96821-D70B-BFD7-E2FC-F16CD9D13865}"/>
              </a:ext>
            </a:extLst>
          </p:cNvPr>
          <p:cNvSpPr/>
          <p:nvPr/>
        </p:nvSpPr>
        <p:spPr>
          <a:xfrm>
            <a:off x="2874907" y="1561489"/>
            <a:ext cx="965669" cy="400110"/>
          </a:xfrm>
          <a:prstGeom prst="flowChart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Vorgang 1</a:t>
            </a:r>
            <a:endParaRPr lang="de-DE" sz="1200" b="1" dirty="0"/>
          </a:p>
        </p:txBody>
      </p:sp>
      <p:sp>
        <p:nvSpPr>
          <p:cNvPr id="29" name="Flussdiagramm: Prozess 28">
            <a:extLst>
              <a:ext uri="{FF2B5EF4-FFF2-40B4-BE49-F238E27FC236}">
                <a16:creationId xmlns:a16="http://schemas.microsoft.com/office/drawing/2014/main" id="{907EE97D-3CE8-9036-4BA7-D0D90511C35D}"/>
              </a:ext>
            </a:extLst>
          </p:cNvPr>
          <p:cNvSpPr/>
          <p:nvPr/>
        </p:nvSpPr>
        <p:spPr>
          <a:xfrm>
            <a:off x="2874907" y="2104558"/>
            <a:ext cx="965669" cy="400110"/>
          </a:xfrm>
          <a:prstGeom prst="flowChart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Vorgang 2</a:t>
            </a:r>
            <a:endParaRPr lang="de-DE" sz="1200" b="1" dirty="0"/>
          </a:p>
        </p:txBody>
      </p:sp>
      <p:sp>
        <p:nvSpPr>
          <p:cNvPr id="30" name="Flussdiagramm: Prozess 29">
            <a:extLst>
              <a:ext uri="{FF2B5EF4-FFF2-40B4-BE49-F238E27FC236}">
                <a16:creationId xmlns:a16="http://schemas.microsoft.com/office/drawing/2014/main" id="{A3F9DF51-A81D-E0DE-61C7-DBDCE7C43E4F}"/>
              </a:ext>
            </a:extLst>
          </p:cNvPr>
          <p:cNvSpPr/>
          <p:nvPr/>
        </p:nvSpPr>
        <p:spPr>
          <a:xfrm>
            <a:off x="2874906" y="4717415"/>
            <a:ext cx="965669" cy="400110"/>
          </a:xfrm>
          <a:prstGeom prst="flowChart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Vorgang n</a:t>
            </a:r>
            <a:endParaRPr lang="de-DE" sz="1200" b="1" dirty="0"/>
          </a:p>
        </p:txBody>
      </p:sp>
      <p:sp>
        <p:nvSpPr>
          <p:cNvPr id="33" name="Flussdiagramm: Prozess 32">
            <a:extLst>
              <a:ext uri="{FF2B5EF4-FFF2-40B4-BE49-F238E27FC236}">
                <a16:creationId xmlns:a16="http://schemas.microsoft.com/office/drawing/2014/main" id="{6DB49983-DA1F-5CBC-332F-8928077C7486}"/>
              </a:ext>
            </a:extLst>
          </p:cNvPr>
          <p:cNvSpPr/>
          <p:nvPr/>
        </p:nvSpPr>
        <p:spPr>
          <a:xfrm>
            <a:off x="2874905" y="2788888"/>
            <a:ext cx="965669" cy="1538497"/>
          </a:xfrm>
          <a:prstGeom prst="flowChart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…</a:t>
            </a:r>
            <a:endParaRPr lang="de-DE" sz="1200" b="1" dirty="0"/>
          </a:p>
        </p:txBody>
      </p: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3AE41AA9-2C1F-B464-A1E7-FD20F8AA9108}"/>
              </a:ext>
            </a:extLst>
          </p:cNvPr>
          <p:cNvCxnSpPr>
            <a:cxnSpLocks/>
            <a:stCxn id="5" idx="3"/>
            <a:endCxn id="28" idx="1"/>
          </p:cNvCxnSpPr>
          <p:nvPr/>
        </p:nvCxnSpPr>
        <p:spPr>
          <a:xfrm flipV="1">
            <a:off x="2126497" y="1761544"/>
            <a:ext cx="748410" cy="1473444"/>
          </a:xfrm>
          <a:prstGeom prst="straightConnector1">
            <a:avLst/>
          </a:prstGeom>
          <a:ln w="3175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1DA83B09-B568-58E5-BF62-C6779CD46D35}"/>
              </a:ext>
            </a:extLst>
          </p:cNvPr>
          <p:cNvCxnSpPr>
            <a:cxnSpLocks/>
            <a:stCxn id="5" idx="3"/>
            <a:endCxn id="29" idx="1"/>
          </p:cNvCxnSpPr>
          <p:nvPr/>
        </p:nvCxnSpPr>
        <p:spPr>
          <a:xfrm flipV="1">
            <a:off x="2126497" y="2304613"/>
            <a:ext cx="748410" cy="930375"/>
          </a:xfrm>
          <a:prstGeom prst="straightConnector1">
            <a:avLst/>
          </a:prstGeom>
          <a:ln w="3175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B2D02754-1740-414F-2F58-D5CAE522A92E}"/>
              </a:ext>
            </a:extLst>
          </p:cNvPr>
          <p:cNvCxnSpPr>
            <a:cxnSpLocks/>
            <a:stCxn id="5" idx="3"/>
            <a:endCxn id="33" idx="1"/>
          </p:cNvCxnSpPr>
          <p:nvPr/>
        </p:nvCxnSpPr>
        <p:spPr>
          <a:xfrm>
            <a:off x="2126497" y="3234988"/>
            <a:ext cx="748408" cy="323149"/>
          </a:xfrm>
          <a:prstGeom prst="straightConnector1">
            <a:avLst/>
          </a:prstGeom>
          <a:ln w="3175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7A762DC6-B26F-323D-7546-AF2FB8708DCF}"/>
              </a:ext>
            </a:extLst>
          </p:cNvPr>
          <p:cNvCxnSpPr>
            <a:cxnSpLocks/>
            <a:stCxn id="5" idx="3"/>
            <a:endCxn id="30" idx="1"/>
          </p:cNvCxnSpPr>
          <p:nvPr/>
        </p:nvCxnSpPr>
        <p:spPr>
          <a:xfrm>
            <a:off x="2126497" y="3234988"/>
            <a:ext cx="748409" cy="1682482"/>
          </a:xfrm>
          <a:prstGeom prst="straightConnector1">
            <a:avLst/>
          </a:prstGeom>
          <a:ln w="3175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hteck: abgerundete Ecken 47">
            <a:extLst>
              <a:ext uri="{FF2B5EF4-FFF2-40B4-BE49-F238E27FC236}">
                <a16:creationId xmlns:a16="http://schemas.microsoft.com/office/drawing/2014/main" id="{BBCCF670-1004-A5E3-86D7-96536D967A9B}"/>
              </a:ext>
            </a:extLst>
          </p:cNvPr>
          <p:cNvSpPr/>
          <p:nvPr/>
        </p:nvSpPr>
        <p:spPr>
          <a:xfrm>
            <a:off x="4899417" y="995685"/>
            <a:ext cx="1997097" cy="463159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solidFill>
                  <a:schemeClr val="tx1"/>
                </a:solidFill>
              </a:rPr>
              <a:t>Standard-prozess</a:t>
            </a:r>
          </a:p>
        </p:txBody>
      </p:sp>
      <p:cxnSp>
        <p:nvCxnSpPr>
          <p:cNvPr id="57" name="Gerade Verbindung mit Pfeil 56">
            <a:extLst>
              <a:ext uri="{FF2B5EF4-FFF2-40B4-BE49-F238E27FC236}">
                <a16:creationId xmlns:a16="http://schemas.microsoft.com/office/drawing/2014/main" id="{35519FB3-97A0-3E76-CDE2-F1D7D7DCCF7B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3840576" y="1761544"/>
            <a:ext cx="1058841" cy="1076339"/>
          </a:xfrm>
          <a:prstGeom prst="straightConnector1">
            <a:avLst/>
          </a:prstGeom>
          <a:ln w="3175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mit Pfeil 59">
            <a:extLst>
              <a:ext uri="{FF2B5EF4-FFF2-40B4-BE49-F238E27FC236}">
                <a16:creationId xmlns:a16="http://schemas.microsoft.com/office/drawing/2014/main" id="{A7CBC5D1-0068-3819-37CF-A5F39C48681E}"/>
              </a:ext>
            </a:extLst>
          </p:cNvPr>
          <p:cNvCxnSpPr>
            <a:cxnSpLocks/>
            <a:stCxn id="29" idx="3"/>
            <a:endCxn id="48" idx="1"/>
          </p:cNvCxnSpPr>
          <p:nvPr/>
        </p:nvCxnSpPr>
        <p:spPr>
          <a:xfrm>
            <a:off x="3840576" y="2304613"/>
            <a:ext cx="1058841" cy="1006869"/>
          </a:xfrm>
          <a:prstGeom prst="straightConnector1">
            <a:avLst/>
          </a:prstGeom>
          <a:ln w="3175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mit Pfeil 62">
            <a:extLst>
              <a:ext uri="{FF2B5EF4-FFF2-40B4-BE49-F238E27FC236}">
                <a16:creationId xmlns:a16="http://schemas.microsoft.com/office/drawing/2014/main" id="{BE4A7714-AB8D-7535-B33B-DA632CC53803}"/>
              </a:ext>
            </a:extLst>
          </p:cNvPr>
          <p:cNvCxnSpPr>
            <a:cxnSpLocks/>
            <a:stCxn id="33" idx="3"/>
          </p:cNvCxnSpPr>
          <p:nvPr/>
        </p:nvCxnSpPr>
        <p:spPr>
          <a:xfrm>
            <a:off x="3840574" y="3558137"/>
            <a:ext cx="1058843" cy="37565"/>
          </a:xfrm>
          <a:prstGeom prst="straightConnector1">
            <a:avLst/>
          </a:prstGeom>
          <a:ln w="3175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mit Pfeil 65">
            <a:extLst>
              <a:ext uri="{FF2B5EF4-FFF2-40B4-BE49-F238E27FC236}">
                <a16:creationId xmlns:a16="http://schemas.microsoft.com/office/drawing/2014/main" id="{6EA19223-6335-79E5-4FF2-10A7E48A8DFC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3840575" y="3701512"/>
            <a:ext cx="1078442" cy="1215958"/>
          </a:xfrm>
          <a:prstGeom prst="straightConnector1">
            <a:avLst/>
          </a:prstGeom>
          <a:ln w="3175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ussdiagramm: Prozess 12">
            <a:extLst>
              <a:ext uri="{FF2B5EF4-FFF2-40B4-BE49-F238E27FC236}">
                <a16:creationId xmlns:a16="http://schemas.microsoft.com/office/drawing/2014/main" id="{F47E44E2-9FE6-4D9E-A5FE-0DB5DF57FBD5}"/>
              </a:ext>
            </a:extLst>
          </p:cNvPr>
          <p:cNvSpPr/>
          <p:nvPr/>
        </p:nvSpPr>
        <p:spPr>
          <a:xfrm>
            <a:off x="6801655" y="4524075"/>
            <a:ext cx="2515437" cy="88088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WHV</a:t>
            </a:r>
          </a:p>
        </p:txBody>
      </p:sp>
      <p:sp>
        <p:nvSpPr>
          <p:cNvPr id="9" name="Flussdiagramm: Prozess 8">
            <a:extLst>
              <a:ext uri="{FF2B5EF4-FFF2-40B4-BE49-F238E27FC236}">
                <a16:creationId xmlns:a16="http://schemas.microsoft.com/office/drawing/2014/main" id="{7940DC7E-F02B-D644-D571-23C750D24531}"/>
              </a:ext>
            </a:extLst>
          </p:cNvPr>
          <p:cNvSpPr/>
          <p:nvPr/>
        </p:nvSpPr>
        <p:spPr>
          <a:xfrm>
            <a:off x="6801656" y="3011575"/>
            <a:ext cx="2515437" cy="88088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AHV</a:t>
            </a:r>
          </a:p>
        </p:txBody>
      </p:sp>
      <p:sp>
        <p:nvSpPr>
          <p:cNvPr id="10" name="Flussdiagramm: Prozess 9">
            <a:extLst>
              <a:ext uri="{FF2B5EF4-FFF2-40B4-BE49-F238E27FC236}">
                <a16:creationId xmlns:a16="http://schemas.microsoft.com/office/drawing/2014/main" id="{8FC5BCA4-B8B0-3C6E-E289-E8FA181E80A8}"/>
              </a:ext>
            </a:extLst>
          </p:cNvPr>
          <p:cNvSpPr/>
          <p:nvPr/>
        </p:nvSpPr>
        <p:spPr>
          <a:xfrm>
            <a:off x="6801656" y="1423733"/>
            <a:ext cx="2515437" cy="88088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Aktivitas</a:t>
            </a:r>
          </a:p>
        </p:txBody>
      </p:sp>
      <p:cxnSp>
        <p:nvCxnSpPr>
          <p:cNvPr id="87" name="Verbinder: gewinkelt 86">
            <a:extLst>
              <a:ext uri="{FF2B5EF4-FFF2-40B4-BE49-F238E27FC236}">
                <a16:creationId xmlns:a16="http://schemas.microsoft.com/office/drawing/2014/main" id="{BC4BD5E8-0B7B-8831-2293-F51E17EB66C3}"/>
              </a:ext>
            </a:extLst>
          </p:cNvPr>
          <p:cNvCxnSpPr>
            <a:cxnSpLocks/>
            <a:stCxn id="48" idx="2"/>
            <a:endCxn id="5" idx="2"/>
          </p:cNvCxnSpPr>
          <p:nvPr/>
        </p:nvCxnSpPr>
        <p:spPr>
          <a:xfrm rot="5400000" flipH="1">
            <a:off x="2525279" y="2254591"/>
            <a:ext cx="1951850" cy="4793525"/>
          </a:xfrm>
          <a:prstGeom prst="bentConnector3">
            <a:avLst>
              <a:gd name="adj1" fmla="val -11712"/>
            </a:avLst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ußzeilenplatzhalter 1">
            <a:extLst>
              <a:ext uri="{FF2B5EF4-FFF2-40B4-BE49-F238E27FC236}">
                <a16:creationId xmlns:a16="http://schemas.microsoft.com/office/drawing/2014/main" id="{3CF99603-300E-36CD-2BE6-1981AA887115}"/>
              </a:ext>
            </a:extLst>
          </p:cNvPr>
          <p:cNvSpPr txBox="1">
            <a:spLocks/>
          </p:cNvSpPr>
          <p:nvPr/>
        </p:nvSpPr>
        <p:spPr>
          <a:xfrm>
            <a:off x="239486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CC-Keiltagung 2023 am 19.08.2023 in Coburg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3646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C06B38D-1C1E-42D2-AC2A-918BF3D89B2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8AB9225-84FF-466F-9041-82C54FE7FD4A}" type="slidenum">
              <a:rPr lang="de-DE" smtClean="0"/>
              <a:t>2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CE27676-C03E-4A76-8688-BD92CC31D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510" y="203199"/>
            <a:ext cx="4619625" cy="615315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DF3E1CF-AB92-464B-9DE6-457EE04E1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252" y="136526"/>
            <a:ext cx="3938016" cy="6153150"/>
          </a:xfrm>
          <a:prstGeom prst="rect">
            <a:avLst/>
          </a:prstGeom>
        </p:spPr>
      </p:pic>
      <p:sp>
        <p:nvSpPr>
          <p:cNvPr id="4" name="Fußzeilenplatzhalter 1">
            <a:extLst>
              <a:ext uri="{FF2B5EF4-FFF2-40B4-BE49-F238E27FC236}">
                <a16:creationId xmlns:a16="http://schemas.microsoft.com/office/drawing/2014/main" id="{77ED266A-0AA2-897E-9A3E-2B92602B05CA}"/>
              </a:ext>
            </a:extLst>
          </p:cNvPr>
          <p:cNvSpPr txBox="1">
            <a:spLocks/>
          </p:cNvSpPr>
          <p:nvPr/>
        </p:nvSpPr>
        <p:spPr>
          <a:xfrm>
            <a:off x="239486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CC-Keiltagung 2023 am 19.08.2023 in Coburg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6124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3F5D6A9-8BF6-4E44-BAB6-5DB17C6F56D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39486" y="6356349"/>
            <a:ext cx="4114800" cy="365125"/>
          </a:xfrm>
        </p:spPr>
        <p:txBody>
          <a:bodyPr/>
          <a:lstStyle/>
          <a:p>
            <a:r>
              <a:rPr lang="de-DE" dirty="0"/>
              <a:t>CC-Keiltagung 2022 am 20.08.2022 in Coburg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EB7F4FD-02FC-481D-8046-8733770E2B9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8AB9225-84FF-466F-9041-82C54FE7FD4A}" type="slidenum">
              <a:rPr lang="de-DE" smtClean="0"/>
              <a:t>3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9440D33-5D0B-4CF9-8D83-6F36FCC92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30" y="263524"/>
            <a:ext cx="725805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86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3F5D6A9-8BF6-4E44-BAB6-5DB17C6F56D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39486" y="6356349"/>
            <a:ext cx="4114800" cy="365125"/>
          </a:xfrm>
        </p:spPr>
        <p:txBody>
          <a:bodyPr/>
          <a:lstStyle/>
          <a:p>
            <a:r>
              <a:rPr lang="de-DE" dirty="0"/>
              <a:t>CC-Keiltagung 2022 am 20.08.2022 in Coburg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EB7F4FD-02FC-481D-8046-8733770E2B9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8AB9225-84FF-466F-9041-82C54FE7FD4A}" type="slidenum">
              <a:rPr lang="de-DE" smtClean="0"/>
              <a:t>4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9440D33-5D0B-4CF9-8D83-6F36FCC92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30" y="263524"/>
            <a:ext cx="7258050" cy="645795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1EE9641-9BD5-4F3B-A111-22C1B429B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407" y="1473959"/>
            <a:ext cx="8947358" cy="386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59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EB7F4FD-02FC-481D-8046-8733770E2B9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8AB9225-84FF-466F-9041-82C54FE7FD4A}" type="slidenum">
              <a:rPr lang="de-DE" smtClean="0"/>
              <a:t>5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D7B3031-546C-4D8A-B206-4600613CF912}"/>
              </a:ext>
            </a:extLst>
          </p:cNvPr>
          <p:cNvSpPr txBox="1"/>
          <p:nvPr/>
        </p:nvSpPr>
        <p:spPr>
          <a:xfrm>
            <a:off x="1333219" y="1536174"/>
            <a:ext cx="95255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>
                <a:solidFill>
                  <a:srgbClr val="FF0000"/>
                </a:solidFill>
              </a:rPr>
              <a:t>Die Keile ist eine gesamtheitliche Bundesaufgabe!</a:t>
            </a:r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A181475E-2129-E938-8486-86D8A0CC9604}"/>
              </a:ext>
            </a:extLst>
          </p:cNvPr>
          <p:cNvSpPr txBox="1">
            <a:spLocks/>
          </p:cNvSpPr>
          <p:nvPr/>
        </p:nvSpPr>
        <p:spPr>
          <a:xfrm>
            <a:off x="239486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CC-Keiltagung 2023 am 19.08.2023 in Coburg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7166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C06B38D-1C1E-42D2-AC2A-918BF3D89B2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8AB9225-84FF-466F-9041-82C54FE7FD4A}" type="slidenum">
              <a:rPr lang="de-DE" smtClean="0"/>
              <a:t>6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43EC6BE-5CEA-486D-9DA4-3392BDE232CD}"/>
              </a:ext>
            </a:extLst>
          </p:cNvPr>
          <p:cNvSpPr txBox="1"/>
          <p:nvPr/>
        </p:nvSpPr>
        <p:spPr>
          <a:xfrm>
            <a:off x="631371" y="418255"/>
            <a:ext cx="3537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Grundlagen der Zimmerkeile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864F1B7-953E-4EBC-94E8-A93D166838EA}"/>
              </a:ext>
            </a:extLst>
          </p:cNvPr>
          <p:cNvSpPr txBox="1"/>
          <p:nvPr/>
        </p:nvSpPr>
        <p:spPr>
          <a:xfrm>
            <a:off x="631371" y="1101663"/>
            <a:ext cx="3040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„Butter- und Brotgeschäft“ </a:t>
            </a:r>
          </a:p>
        </p:txBody>
      </p:sp>
      <p:sp>
        <p:nvSpPr>
          <p:cNvPr id="7" name="Flussdiagramm: Prozess 6">
            <a:extLst>
              <a:ext uri="{FF2B5EF4-FFF2-40B4-BE49-F238E27FC236}">
                <a16:creationId xmlns:a16="http://schemas.microsoft.com/office/drawing/2014/main" id="{4E959490-9769-469E-AE95-25011B629920}"/>
              </a:ext>
            </a:extLst>
          </p:cNvPr>
          <p:cNvSpPr/>
          <p:nvPr/>
        </p:nvSpPr>
        <p:spPr>
          <a:xfrm>
            <a:off x="631372" y="2130806"/>
            <a:ext cx="1687286" cy="881741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Zimmer-anzeigen gestalten</a:t>
            </a:r>
          </a:p>
        </p:txBody>
      </p:sp>
      <p:sp>
        <p:nvSpPr>
          <p:cNvPr id="8" name="Flussdiagramm: Prozess 7">
            <a:extLst>
              <a:ext uri="{FF2B5EF4-FFF2-40B4-BE49-F238E27FC236}">
                <a16:creationId xmlns:a16="http://schemas.microsoft.com/office/drawing/2014/main" id="{91EE9EF5-F1A8-4688-A3A4-47F5930CFB97}"/>
              </a:ext>
            </a:extLst>
          </p:cNvPr>
          <p:cNvSpPr/>
          <p:nvPr/>
        </p:nvSpPr>
        <p:spPr>
          <a:xfrm>
            <a:off x="2667001" y="2130806"/>
            <a:ext cx="1687286" cy="881741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Vorauswahl der Kandidaten</a:t>
            </a:r>
          </a:p>
        </p:txBody>
      </p:sp>
      <p:sp>
        <p:nvSpPr>
          <p:cNvPr id="9" name="Flussdiagramm: Prozess 8">
            <a:extLst>
              <a:ext uri="{FF2B5EF4-FFF2-40B4-BE49-F238E27FC236}">
                <a16:creationId xmlns:a16="http://schemas.microsoft.com/office/drawing/2014/main" id="{D4AA2CCC-FC7F-4425-9B42-7FB70B36F6A9}"/>
              </a:ext>
            </a:extLst>
          </p:cNvPr>
          <p:cNvSpPr/>
          <p:nvPr/>
        </p:nvSpPr>
        <p:spPr>
          <a:xfrm>
            <a:off x="4702630" y="2130806"/>
            <a:ext cx="1687286" cy="881741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Einladung zum ersten Kennenlernen</a:t>
            </a:r>
          </a:p>
        </p:txBody>
      </p:sp>
      <p:sp>
        <p:nvSpPr>
          <p:cNvPr id="10" name="Flussdiagramm: Prozess 9">
            <a:extLst>
              <a:ext uri="{FF2B5EF4-FFF2-40B4-BE49-F238E27FC236}">
                <a16:creationId xmlns:a16="http://schemas.microsoft.com/office/drawing/2014/main" id="{01F0FB94-A988-46F4-92A1-0B4A2A123B18}"/>
              </a:ext>
            </a:extLst>
          </p:cNvPr>
          <p:cNvSpPr/>
          <p:nvPr/>
        </p:nvSpPr>
        <p:spPr>
          <a:xfrm>
            <a:off x="6738259" y="2109036"/>
            <a:ext cx="1687286" cy="881741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Entscheidungs-findung</a:t>
            </a:r>
          </a:p>
        </p:txBody>
      </p:sp>
      <p:sp>
        <p:nvSpPr>
          <p:cNvPr id="11" name="Flussdiagramm: Prozess 10">
            <a:extLst>
              <a:ext uri="{FF2B5EF4-FFF2-40B4-BE49-F238E27FC236}">
                <a16:creationId xmlns:a16="http://schemas.microsoft.com/office/drawing/2014/main" id="{15A8326E-A4A5-4718-82F1-66C0E008F656}"/>
              </a:ext>
            </a:extLst>
          </p:cNvPr>
          <p:cNvSpPr/>
          <p:nvPr/>
        </p:nvSpPr>
        <p:spPr>
          <a:xfrm>
            <a:off x="8773888" y="2130806"/>
            <a:ext cx="1687286" cy="881741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Einzug</a:t>
            </a:r>
          </a:p>
        </p:txBody>
      </p:sp>
      <p:cxnSp>
        <p:nvCxnSpPr>
          <p:cNvPr id="13" name="Verbinder: gewinkelt 12">
            <a:extLst>
              <a:ext uri="{FF2B5EF4-FFF2-40B4-BE49-F238E27FC236}">
                <a16:creationId xmlns:a16="http://schemas.microsoft.com/office/drawing/2014/main" id="{08C219D0-E01B-4A7D-A466-8507AE1F82D5}"/>
              </a:ext>
            </a:extLst>
          </p:cNvPr>
          <p:cNvCxnSpPr>
            <a:cxnSpLocks/>
            <a:stCxn id="7" idx="0"/>
            <a:endCxn id="8" idx="0"/>
          </p:cNvCxnSpPr>
          <p:nvPr/>
        </p:nvCxnSpPr>
        <p:spPr>
          <a:xfrm rot="5400000" flipH="1" flipV="1">
            <a:off x="2492829" y="1112992"/>
            <a:ext cx="12700" cy="2035629"/>
          </a:xfrm>
          <a:prstGeom prst="bentConnector3">
            <a:avLst>
              <a:gd name="adj1" fmla="val 1800000"/>
            </a:avLst>
          </a:prstGeom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Verbinder: gewinkelt 14">
            <a:extLst>
              <a:ext uri="{FF2B5EF4-FFF2-40B4-BE49-F238E27FC236}">
                <a16:creationId xmlns:a16="http://schemas.microsoft.com/office/drawing/2014/main" id="{6BF85DD7-E1D9-4DA7-A6E3-59E407005AE7}"/>
              </a:ext>
            </a:extLst>
          </p:cNvPr>
          <p:cNvCxnSpPr>
            <a:cxnSpLocks/>
            <a:stCxn id="8" idx="2"/>
            <a:endCxn id="9" idx="2"/>
          </p:cNvCxnSpPr>
          <p:nvPr/>
        </p:nvCxnSpPr>
        <p:spPr>
          <a:xfrm rot="16200000" flipH="1">
            <a:off x="4528458" y="1994732"/>
            <a:ext cx="12700" cy="2035629"/>
          </a:xfrm>
          <a:prstGeom prst="bentConnector3">
            <a:avLst>
              <a:gd name="adj1" fmla="val 1800000"/>
            </a:avLst>
          </a:prstGeom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Verbinder: gewinkelt 17">
            <a:extLst>
              <a:ext uri="{FF2B5EF4-FFF2-40B4-BE49-F238E27FC236}">
                <a16:creationId xmlns:a16="http://schemas.microsoft.com/office/drawing/2014/main" id="{07D5CD21-F77E-47ED-9253-CE281F078129}"/>
              </a:ext>
            </a:extLst>
          </p:cNvPr>
          <p:cNvCxnSpPr>
            <a:cxnSpLocks/>
            <a:stCxn id="9" idx="0"/>
            <a:endCxn id="10" idx="0"/>
          </p:cNvCxnSpPr>
          <p:nvPr/>
        </p:nvCxnSpPr>
        <p:spPr>
          <a:xfrm rot="5400000" flipH="1" flipV="1">
            <a:off x="6553202" y="1102107"/>
            <a:ext cx="21770" cy="2035629"/>
          </a:xfrm>
          <a:prstGeom prst="bentConnector3">
            <a:avLst>
              <a:gd name="adj1" fmla="val 1150069"/>
            </a:avLst>
          </a:prstGeom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Verbinder: gewinkelt 20">
            <a:extLst>
              <a:ext uri="{FF2B5EF4-FFF2-40B4-BE49-F238E27FC236}">
                <a16:creationId xmlns:a16="http://schemas.microsoft.com/office/drawing/2014/main" id="{A47A83CC-C509-4625-BEF9-D06B140435AC}"/>
              </a:ext>
            </a:extLst>
          </p:cNvPr>
          <p:cNvCxnSpPr>
            <a:cxnSpLocks/>
            <a:stCxn id="10" idx="2"/>
            <a:endCxn id="11" idx="2"/>
          </p:cNvCxnSpPr>
          <p:nvPr/>
        </p:nvCxnSpPr>
        <p:spPr>
          <a:xfrm rot="16200000" flipH="1">
            <a:off x="8588831" y="1983847"/>
            <a:ext cx="21770" cy="2035629"/>
          </a:xfrm>
          <a:prstGeom prst="bentConnector3">
            <a:avLst>
              <a:gd name="adj1" fmla="val 1150069"/>
            </a:avLst>
          </a:prstGeom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7EA8F201-AF5C-4680-ADB2-E324EBA1F1EB}"/>
              </a:ext>
            </a:extLst>
          </p:cNvPr>
          <p:cNvSpPr txBox="1"/>
          <p:nvPr/>
        </p:nvSpPr>
        <p:spPr>
          <a:xfrm>
            <a:off x="631371" y="3850842"/>
            <a:ext cx="942418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Wir bieten ein exklusives Produkt (Wohnen auf dem Haus) und müssen uns dieser Exklusivität bewusst sein.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Keine Bedürftigkeit gegenüber Zimmerkandidaten an den Tag legen.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Standardprozess festlegen.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Erwartungshaltung gegenüber dem Zimmerbewerber klar formulieren.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Ordnung und Sauberkeit auf dem Haus sind nicht verhandelbar.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Die Atmosphäre muss passen.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FF0000"/>
                </a:solidFill>
              </a:rPr>
              <a:t>Es muss ein klarer Plan erstellt werden, wie die Keile </a:t>
            </a:r>
            <a:r>
              <a:rPr lang="de-DE" sz="1600" b="1" u="sng" dirty="0">
                <a:solidFill>
                  <a:srgbClr val="FF0000"/>
                </a:solidFill>
              </a:rPr>
              <a:t>nach</a:t>
            </a:r>
            <a:r>
              <a:rPr lang="de-DE" sz="1600" dirty="0">
                <a:solidFill>
                  <a:srgbClr val="FF0000"/>
                </a:solidFill>
              </a:rPr>
              <a:t> dem Einzug weitergeht!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FF0000"/>
                </a:solidFill>
              </a:rPr>
              <a:t>Die Keile ist </a:t>
            </a:r>
            <a:r>
              <a:rPr lang="de-DE" sz="1600" b="1" u="sng" dirty="0">
                <a:solidFill>
                  <a:srgbClr val="FF0000"/>
                </a:solidFill>
              </a:rPr>
              <a:t>nicht</a:t>
            </a:r>
            <a:r>
              <a:rPr lang="de-DE" sz="1600" dirty="0">
                <a:solidFill>
                  <a:srgbClr val="FF0000"/>
                </a:solidFill>
              </a:rPr>
              <a:t> abgeschlossen nach Einzug oder Bandaufnahme!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</p:txBody>
      </p:sp>
      <p:sp>
        <p:nvSpPr>
          <p:cNvPr id="16" name="Flussdiagramm: Prozess 10">
            <a:extLst>
              <a:ext uri="{FF2B5EF4-FFF2-40B4-BE49-F238E27FC236}">
                <a16:creationId xmlns:a16="http://schemas.microsoft.com/office/drawing/2014/main" id="{5D2C2CCC-4644-964C-A9AD-9C694DA95879}"/>
              </a:ext>
            </a:extLst>
          </p:cNvPr>
          <p:cNvSpPr/>
          <p:nvPr/>
        </p:nvSpPr>
        <p:spPr>
          <a:xfrm>
            <a:off x="11074400" y="2137156"/>
            <a:ext cx="1037370" cy="881741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???</a:t>
            </a:r>
          </a:p>
        </p:txBody>
      </p:sp>
      <p:cxnSp>
        <p:nvCxnSpPr>
          <p:cNvPr id="17" name="Verbinder: gewinkelt 20">
            <a:extLst>
              <a:ext uri="{FF2B5EF4-FFF2-40B4-BE49-F238E27FC236}">
                <a16:creationId xmlns:a16="http://schemas.microsoft.com/office/drawing/2014/main" id="{15E7DBD5-BFCE-7643-BFDE-B23B56DBAACD}"/>
              </a:ext>
            </a:extLst>
          </p:cNvPr>
          <p:cNvCxnSpPr>
            <a:cxnSpLocks/>
            <a:stCxn id="11" idx="0"/>
            <a:endCxn id="16" idx="1"/>
          </p:cNvCxnSpPr>
          <p:nvPr/>
        </p:nvCxnSpPr>
        <p:spPr>
          <a:xfrm rot="16200000" flipH="1">
            <a:off x="10122354" y="1625982"/>
            <a:ext cx="447221" cy="1456869"/>
          </a:xfrm>
          <a:prstGeom prst="bentConnector4">
            <a:avLst>
              <a:gd name="adj1" fmla="val -51116"/>
              <a:gd name="adj2" fmla="val 78954"/>
            </a:avLst>
          </a:prstGeom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Fußzeilenplatzhalter 1">
            <a:extLst>
              <a:ext uri="{FF2B5EF4-FFF2-40B4-BE49-F238E27FC236}">
                <a16:creationId xmlns:a16="http://schemas.microsoft.com/office/drawing/2014/main" id="{7D01FDA0-02FB-3A57-27AF-931E74CEBDCD}"/>
              </a:ext>
            </a:extLst>
          </p:cNvPr>
          <p:cNvSpPr txBox="1">
            <a:spLocks/>
          </p:cNvSpPr>
          <p:nvPr/>
        </p:nvSpPr>
        <p:spPr>
          <a:xfrm>
            <a:off x="239486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CC-Keiltagung 2023 am 19.08.2023 in Coburg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5801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C06B38D-1C1E-42D2-AC2A-918BF3D89B2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8AB9225-84FF-466F-9041-82C54FE7FD4A}" type="slidenum">
              <a:rPr lang="de-DE" smtClean="0"/>
              <a:t>7</a:t>
            </a:fld>
            <a:endParaRPr lang="de-DE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55713712-E291-42B7-93C8-846CBDD4D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514576"/>
            <a:ext cx="5886450" cy="524827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117623A3-AE37-4674-9A99-53380A4B6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550" y="1373414"/>
            <a:ext cx="5886450" cy="2514600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4490CE7-AB46-4BC4-BC68-0321B1E842C9}"/>
              </a:ext>
            </a:extLst>
          </p:cNvPr>
          <p:cNvSpPr txBox="1"/>
          <p:nvPr/>
        </p:nvSpPr>
        <p:spPr>
          <a:xfrm>
            <a:off x="8135563" y="4568184"/>
            <a:ext cx="3906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Quelle: Franco-Borussen-Kurier 2/1992</a:t>
            </a:r>
          </a:p>
        </p:txBody>
      </p:sp>
      <p:sp>
        <p:nvSpPr>
          <p:cNvPr id="4" name="Fußzeilenplatzhalter 1">
            <a:extLst>
              <a:ext uri="{FF2B5EF4-FFF2-40B4-BE49-F238E27FC236}">
                <a16:creationId xmlns:a16="http://schemas.microsoft.com/office/drawing/2014/main" id="{22CAE9A1-FD9B-D191-9D8E-E3F5AB159E43}"/>
              </a:ext>
            </a:extLst>
          </p:cNvPr>
          <p:cNvSpPr txBox="1">
            <a:spLocks/>
          </p:cNvSpPr>
          <p:nvPr/>
        </p:nvSpPr>
        <p:spPr>
          <a:xfrm>
            <a:off x="239486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CC-Keiltagung 2023 am 19.08.2023 in Coburg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2537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C06B38D-1C1E-42D2-AC2A-918BF3D89B2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5893642"/>
            <a:ext cx="2743200" cy="365125"/>
          </a:xfrm>
        </p:spPr>
        <p:txBody>
          <a:bodyPr/>
          <a:lstStyle/>
          <a:p>
            <a:fld id="{88AB9225-84FF-466F-9041-82C54FE7FD4A}" type="slidenum">
              <a:rPr lang="de-DE" smtClean="0"/>
              <a:t>8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43EC6BE-5CEA-486D-9DA4-3392BDE232CD}"/>
              </a:ext>
            </a:extLst>
          </p:cNvPr>
          <p:cNvSpPr txBox="1"/>
          <p:nvPr/>
        </p:nvSpPr>
        <p:spPr>
          <a:xfrm>
            <a:off x="631370" y="418255"/>
            <a:ext cx="5332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Keile über anderen Quellen als Zimmer</a:t>
            </a:r>
          </a:p>
        </p:txBody>
      </p:sp>
      <p:sp>
        <p:nvSpPr>
          <p:cNvPr id="7" name="Flussdiagramm: Prozess 6">
            <a:extLst>
              <a:ext uri="{FF2B5EF4-FFF2-40B4-BE49-F238E27FC236}">
                <a16:creationId xmlns:a16="http://schemas.microsoft.com/office/drawing/2014/main" id="{136C5478-CA67-4C2C-BF6C-B145303312AF}"/>
              </a:ext>
            </a:extLst>
          </p:cNvPr>
          <p:cNvSpPr/>
          <p:nvPr/>
        </p:nvSpPr>
        <p:spPr>
          <a:xfrm>
            <a:off x="631370" y="1378482"/>
            <a:ext cx="1687286" cy="881741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Persönliche Kontakte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C07FC01-C50F-4404-B44D-1B955183605B}"/>
              </a:ext>
            </a:extLst>
          </p:cNvPr>
          <p:cNvSpPr txBox="1"/>
          <p:nvPr/>
        </p:nvSpPr>
        <p:spPr>
          <a:xfrm>
            <a:off x="3098800" y="1378482"/>
            <a:ext cx="878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Söhne, Neffen, Cousins, Brüder, Freunde, Schulkameraden von jüngeren Geschwistern, Nachhilfeschüler, Praktikanten, Azubis, Vereinskameraden usw. usf.</a:t>
            </a:r>
          </a:p>
          <a:p>
            <a:r>
              <a:rPr lang="de-DE" dirty="0"/>
              <a:t>Das betrifft nicht nur die Kontakte von Alten Herren, sondern besonders die der Aktiven!</a:t>
            </a:r>
          </a:p>
        </p:txBody>
      </p:sp>
      <p:sp>
        <p:nvSpPr>
          <p:cNvPr id="9" name="Flussdiagramm: Prozess 8">
            <a:extLst>
              <a:ext uri="{FF2B5EF4-FFF2-40B4-BE49-F238E27FC236}">
                <a16:creationId xmlns:a16="http://schemas.microsoft.com/office/drawing/2014/main" id="{2733A7D0-921E-4E98-AFA7-343797FA4741}"/>
              </a:ext>
            </a:extLst>
          </p:cNvPr>
          <p:cNvSpPr/>
          <p:nvPr/>
        </p:nvSpPr>
        <p:spPr>
          <a:xfrm>
            <a:off x="631370" y="2897398"/>
            <a:ext cx="1687286" cy="881741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Kontakte zu Schulklassen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3016162-1ACA-456D-A006-B120DDC8894E}"/>
              </a:ext>
            </a:extLst>
          </p:cNvPr>
          <p:cNvSpPr txBox="1"/>
          <p:nvPr/>
        </p:nvSpPr>
        <p:spPr>
          <a:xfrm>
            <a:off x="3053956" y="2897398"/>
            <a:ext cx="88332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Kontakte zu Schülern der Oberstufe von Gymnasien bzw. Fachoberschule haben sich bewährt. Ein Dominoeffekt ist nicht selten.</a:t>
            </a:r>
          </a:p>
          <a:p>
            <a:r>
              <a:rPr lang="de-DE" dirty="0"/>
              <a:t>Auf Bundesbrüder zugehen, die im Schuldienst tätig sind.</a:t>
            </a:r>
          </a:p>
          <a:p>
            <a:r>
              <a:rPr lang="de-DE" dirty="0"/>
              <a:t>Innerhalb des Bundes die Diskussion anstoßen, ob bereits Schülern die Mitgliedschaft als Schülerfux möglich gemacht werden soll.</a:t>
            </a:r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2F63AC09-DEEA-3341-F682-13287E1B479E}"/>
              </a:ext>
            </a:extLst>
          </p:cNvPr>
          <p:cNvSpPr txBox="1">
            <a:spLocks/>
          </p:cNvSpPr>
          <p:nvPr/>
        </p:nvSpPr>
        <p:spPr>
          <a:xfrm>
            <a:off x="239486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CC-Keiltagung 2023 am 19.08.2023 in Coburg</a:t>
            </a:r>
            <a:endParaRPr lang="de-DE" dirty="0"/>
          </a:p>
        </p:txBody>
      </p:sp>
      <p:sp>
        <p:nvSpPr>
          <p:cNvPr id="8" name="Flussdiagramm: Prozess 7">
            <a:extLst>
              <a:ext uri="{FF2B5EF4-FFF2-40B4-BE49-F238E27FC236}">
                <a16:creationId xmlns:a16="http://schemas.microsoft.com/office/drawing/2014/main" id="{E0F5326E-5A89-8062-28EE-2E74F54DA337}"/>
              </a:ext>
            </a:extLst>
          </p:cNvPr>
          <p:cNvSpPr/>
          <p:nvPr/>
        </p:nvSpPr>
        <p:spPr>
          <a:xfrm>
            <a:off x="631370" y="4693313"/>
            <a:ext cx="1687286" cy="881741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Kontakte zu „Bildungs-aufsteigern“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92AC841-C7D9-6CD4-0D52-EED938DAE047}"/>
              </a:ext>
            </a:extLst>
          </p:cNvPr>
          <p:cNvSpPr txBox="1"/>
          <p:nvPr/>
        </p:nvSpPr>
        <p:spPr>
          <a:xfrm>
            <a:off x="3053957" y="4693313"/>
            <a:ext cx="8833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Kontakte zu jungen Männern, die etwas erreichen wollen und die sich z.B. in Ausbildung befinden, auch wenn die aktuellen Voraussetzungen für eine Mitgliedschaft im CC noch nicht gegeben sind. </a:t>
            </a:r>
          </a:p>
          <a:p>
            <a:r>
              <a:rPr lang="de-DE" dirty="0"/>
              <a:t>Diese „Bildungsaufsteiger“ bei ihrem Weg begleiten, unterstützen und gewinnen.</a:t>
            </a:r>
          </a:p>
        </p:txBody>
      </p:sp>
    </p:spTree>
    <p:extLst>
      <p:ext uri="{BB962C8B-B14F-4D97-AF65-F5344CB8AC3E}">
        <p14:creationId xmlns:p14="http://schemas.microsoft.com/office/powerpoint/2010/main" val="894731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0072C9C-4444-423E-86D2-CCB8572DBFB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39486" y="6356349"/>
            <a:ext cx="4114800" cy="365125"/>
          </a:xfrm>
        </p:spPr>
        <p:txBody>
          <a:bodyPr/>
          <a:lstStyle/>
          <a:p>
            <a:r>
              <a:rPr lang="de-DE" dirty="0"/>
              <a:t>CC-Keiltagung 2022 am 20.08.2022 in Coburg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C3F61D2-6C88-4D61-B842-DDB19521F66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8AB9225-84FF-466F-9041-82C54FE7FD4A}" type="slidenum">
              <a:rPr lang="de-DE" smtClean="0"/>
              <a:t>9</a:t>
            </a:fld>
            <a:endParaRPr lang="de-DE"/>
          </a:p>
        </p:txBody>
      </p:sp>
      <p:pic>
        <p:nvPicPr>
          <p:cNvPr id="4" name="Coburger Convent (1995) aus Deckname Dennis">
            <a:hlinkClick r:id="" action="ppaction://media"/>
            <a:extLst>
              <a:ext uri="{FF2B5EF4-FFF2-40B4-BE49-F238E27FC236}">
                <a16:creationId xmlns:a16="http://schemas.microsoft.com/office/drawing/2014/main" id="{AD23BA04-B183-47E2-A06A-9E893F9825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2268" y="383822"/>
            <a:ext cx="11128532" cy="625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5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712</Words>
  <Application>Microsoft Office PowerPoint</Application>
  <PresentationFormat>Breitbild</PresentationFormat>
  <Paragraphs>167</Paragraphs>
  <Slides>18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Office</vt:lpstr>
      <vt:lpstr>1_Benutzerdefiniertes Design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Steffen Unziker</dc:creator>
  <cp:lastModifiedBy>Steffen Unziker</cp:lastModifiedBy>
  <cp:revision>19</cp:revision>
  <dcterms:created xsi:type="dcterms:W3CDTF">2021-08-11T12:34:41Z</dcterms:created>
  <dcterms:modified xsi:type="dcterms:W3CDTF">2023-08-05T11:28:56Z</dcterms:modified>
</cp:coreProperties>
</file>